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Source Code Pro Light"/>
      <p:regular r:id="rId53"/>
      <p:bold r:id="rId54"/>
      <p:italic r:id="rId55"/>
      <p:boldItalic r:id="rId56"/>
    </p:embeddedFont>
    <p:embeddedFont>
      <p:font typeface="Amatic SC"/>
      <p:regular r:id="rId57"/>
      <p:bold r:id="rId58"/>
    </p:embeddedFont>
    <p:embeddedFont>
      <p:font typeface="Source Code Pr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ourceCodePro-boldItalic.fntdata"/><Relationship Id="rId61" Type="http://schemas.openxmlformats.org/officeDocument/2006/relationships/font" Target="fonts/SourceCodePr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ourceCodePr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SourceCodeProLight-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SourceCodeProLight-italic.fntdata"/><Relationship Id="rId10" Type="http://schemas.openxmlformats.org/officeDocument/2006/relationships/slide" Target="slides/slide5.xml"/><Relationship Id="rId54" Type="http://schemas.openxmlformats.org/officeDocument/2006/relationships/font" Target="fonts/SourceCodeProLight-bold.fntdata"/><Relationship Id="rId13" Type="http://schemas.openxmlformats.org/officeDocument/2006/relationships/slide" Target="slides/slide8.xml"/><Relationship Id="rId57" Type="http://schemas.openxmlformats.org/officeDocument/2006/relationships/font" Target="fonts/AmaticSC-regular.fntdata"/><Relationship Id="rId12" Type="http://schemas.openxmlformats.org/officeDocument/2006/relationships/slide" Target="slides/slide7.xml"/><Relationship Id="rId56" Type="http://schemas.openxmlformats.org/officeDocument/2006/relationships/font" Target="fonts/SourceCodeProLight-boldItalic.fntdata"/><Relationship Id="rId15" Type="http://schemas.openxmlformats.org/officeDocument/2006/relationships/slide" Target="slides/slide10.xml"/><Relationship Id="rId59" Type="http://schemas.openxmlformats.org/officeDocument/2006/relationships/font" Target="fonts/SourceCodePro-regular.fntdata"/><Relationship Id="rId14" Type="http://schemas.openxmlformats.org/officeDocument/2006/relationships/slide" Target="slides/slide9.xml"/><Relationship Id="rId58" Type="http://schemas.openxmlformats.org/officeDocument/2006/relationships/font" Target="fonts/AmaticSC-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36d08fae1f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36d08fae1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6d08fae1f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6d08fae1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6d08fae1f_0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36d08fae1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6d08fae1f_0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36d08fae1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6d08fae1f_0_1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6d08fae1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6d08fae1f_0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6d08fae1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6d08fae1f_0_1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6d08fae1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6d08fae1f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6d08fae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6d08fae1f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6d08fae1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6d08fae1f_0_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6d08fae1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6d08fae1f_0_1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6d08fae1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6d08fae1f_0_1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6d08fae1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6d08fae1f_0_1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6d08fae1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6d08fae1f_0_2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6d08fae1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6d08fae1f_0_2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6d08fae1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6d08fae1f_0_2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36d08fae1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6d08fae1f_0_2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6d08fae1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6d08fae1f_0_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6d08fae1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6d08fae1f_0_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6d08fae1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6d08fae1f_0_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6d08fae1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36d08fae1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36d08fae1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6d08fae1f_0_3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6d08fae1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6d08fae1f_0_3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6d08fae1f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6d08fae1f_0_3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6d08fae1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6d08fae1f_0_3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6d08fae1f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6d08fae1f_0_3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36d08fae1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6d08fae1f_0_3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6d08fae1f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6d08fae1f_0_3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36d08fae1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6d08fae1f_0_3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6d08fae1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6d08fae1f_0_4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6d08fae1f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6d08fae1f_0_4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6d08fae1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6d08fae1f_0_4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6d08fae1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6d08fae1f_0_4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6d08fae1f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36d08fae1f_0_4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36d08fae1f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6d08fae1f_0_4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6d08fae1f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6d08fae1f_0_4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36d08fae1f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6d08fae1f_0_4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6d08fae1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6d08fae1f_0_2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36d08fae1f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6d08fae1f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36d08fae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6d08fae1f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6d08fae1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6d08fae1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6d08fae1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6d08fae1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36d08fae1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6d08fae1f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36d08fae1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rmAutofit fontScale="90000"/>
          </a:bodyPr>
          <a:lstStyle/>
          <a:p>
            <a:pPr indent="0" lvl="0" marL="0" rtl="0" algn="ctr">
              <a:lnSpc>
                <a:spcPct val="115000"/>
              </a:lnSpc>
              <a:spcBef>
                <a:spcPts val="0"/>
              </a:spcBef>
              <a:spcAft>
                <a:spcPts val="1000"/>
              </a:spcAft>
              <a:buNone/>
            </a:pPr>
            <a:r>
              <a:rPr lang="es-419"/>
              <a:t>Introducción a los Sistemas Operativos</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sz="2400"/>
              <a:t>Unidad 1</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112" name="Google Shape;112;p22"/>
          <p:cNvSpPr txBox="1"/>
          <p:nvPr>
            <p:ph idx="1" type="body"/>
          </p:nvPr>
        </p:nvSpPr>
        <p:spPr>
          <a:xfrm>
            <a:off x="311700" y="1014550"/>
            <a:ext cx="8520600" cy="3185100"/>
          </a:xfrm>
          <a:prstGeom prst="rect">
            <a:avLst/>
          </a:prstGeom>
        </p:spPr>
        <p:txBody>
          <a:bodyPr anchorCtr="0" anchor="t" bIns="91425" lIns="91425" spcFirstLastPara="1" rIns="91425" wrap="square" tIns="91425">
            <a:normAutofit fontScale="85000" lnSpcReduction="20000"/>
          </a:bodyPr>
          <a:lstStyle/>
          <a:p>
            <a:pPr indent="0" lvl="0" marL="0" marR="0" rtl="0" algn="just">
              <a:lnSpc>
                <a:spcPct val="115000"/>
              </a:lnSpc>
              <a:spcBef>
                <a:spcPts val="0"/>
              </a:spcBef>
              <a:spcAft>
                <a:spcPts val="0"/>
              </a:spcAft>
              <a:buNone/>
            </a:pPr>
            <a:r>
              <a:rPr lang="es-419"/>
              <a:t>Clasificación:</a:t>
            </a:r>
            <a:endParaRPr/>
          </a:p>
          <a:p>
            <a:pPr indent="0" lvl="0" marL="0" marR="0" rtl="0" algn="just">
              <a:lnSpc>
                <a:spcPct val="115000"/>
              </a:lnSpc>
              <a:spcBef>
                <a:spcPts val="1200"/>
              </a:spcBef>
              <a:spcAft>
                <a:spcPts val="0"/>
              </a:spcAft>
              <a:buNone/>
            </a:pPr>
            <a:r>
              <a:rPr b="1" lang="es-419"/>
              <a:t>Según la administración de recursos:</a:t>
            </a:r>
            <a:endParaRPr/>
          </a:p>
          <a:p>
            <a:pPr indent="-304165" lvl="1" marL="914400" marR="0" rtl="0" algn="just">
              <a:lnSpc>
                <a:spcPct val="115000"/>
              </a:lnSpc>
              <a:spcBef>
                <a:spcPts val="1200"/>
              </a:spcBef>
              <a:spcAft>
                <a:spcPts val="0"/>
              </a:spcAft>
              <a:buSzPct val="100000"/>
              <a:buAutoNum type="alphaLcPeriod"/>
            </a:pPr>
            <a:r>
              <a:rPr b="1" lang="es-419" sz="1400"/>
              <a:t>Centralizado</a:t>
            </a:r>
            <a:r>
              <a:rPr lang="es-419" sz="1400"/>
              <a:t>: permite usar los recursos de </a:t>
            </a:r>
            <a:r>
              <a:rPr lang="es-419" sz="1400">
                <a:highlight>
                  <a:srgbClr val="FFFF00"/>
                </a:highlight>
              </a:rPr>
              <a:t>una sola</a:t>
            </a:r>
            <a:r>
              <a:rPr lang="es-419"/>
              <a:t> </a:t>
            </a:r>
            <a:r>
              <a:rPr lang="es-419" sz="1400"/>
              <a:t>computadora.</a:t>
            </a:r>
            <a:endParaRPr sz="1400"/>
          </a:p>
          <a:p>
            <a:pPr indent="-304165" lvl="1" marL="914400" marR="0" rtl="0" algn="just">
              <a:lnSpc>
                <a:spcPct val="115000"/>
              </a:lnSpc>
              <a:spcBef>
                <a:spcPts val="0"/>
              </a:spcBef>
              <a:spcAft>
                <a:spcPts val="0"/>
              </a:spcAft>
              <a:buSzPct val="100000"/>
              <a:buAutoNum type="alphaLcPeriod"/>
            </a:pPr>
            <a:r>
              <a:rPr b="1" lang="es-419" sz="1400"/>
              <a:t>Distribuido</a:t>
            </a:r>
            <a:r>
              <a:rPr lang="es-419" sz="1400"/>
              <a:t>: permite utilizar los recursos (memoria, CPU, disco, periféricos, etc.)</a:t>
            </a:r>
            <a:r>
              <a:rPr lang="es-419"/>
              <a:t> </a:t>
            </a:r>
            <a:r>
              <a:rPr lang="es-419" sz="1400"/>
              <a:t>de </a:t>
            </a:r>
            <a:r>
              <a:rPr lang="es-419" sz="1400">
                <a:highlight>
                  <a:srgbClr val="FFFF00"/>
                </a:highlight>
              </a:rPr>
              <a:t>más de una</a:t>
            </a:r>
            <a:r>
              <a:rPr lang="es-419" sz="1400"/>
              <a:t> computadora al mismo tiempo.</a:t>
            </a:r>
            <a:endParaRPr sz="1400"/>
          </a:p>
          <a:p>
            <a:pPr indent="0" lvl="0" marL="0" marR="0" rtl="0" algn="just">
              <a:lnSpc>
                <a:spcPct val="115000"/>
              </a:lnSpc>
              <a:spcBef>
                <a:spcPts val="1200"/>
              </a:spcBef>
              <a:spcAft>
                <a:spcPts val="0"/>
              </a:spcAft>
              <a:buNone/>
            </a:pPr>
            <a:r>
              <a:rPr b="1" lang="es-419"/>
              <a:t>Según el número de procesadores:</a:t>
            </a:r>
            <a:endParaRPr/>
          </a:p>
          <a:p>
            <a:pPr indent="-304165" lvl="1" marL="914400" marR="0" rtl="0" algn="just">
              <a:lnSpc>
                <a:spcPct val="115000"/>
              </a:lnSpc>
              <a:spcBef>
                <a:spcPts val="1200"/>
              </a:spcBef>
              <a:spcAft>
                <a:spcPts val="0"/>
              </a:spcAft>
              <a:buSzPct val="100000"/>
              <a:buAutoNum type="alphaLcPeriod"/>
            </a:pPr>
            <a:r>
              <a:rPr b="1" lang="es-419"/>
              <a:t>Monoprocesador</a:t>
            </a:r>
            <a:r>
              <a:rPr lang="es-419"/>
              <a:t>: Trabajan con </a:t>
            </a:r>
            <a:r>
              <a:rPr lang="es-419">
                <a:highlight>
                  <a:srgbClr val="FFFF00"/>
                </a:highlight>
              </a:rPr>
              <a:t>un solo procesador</a:t>
            </a:r>
            <a:r>
              <a:rPr lang="es-419"/>
              <a:t>.</a:t>
            </a:r>
            <a:endParaRPr/>
          </a:p>
          <a:p>
            <a:pPr indent="-304165" lvl="1" marL="914400" marR="0" rtl="0" algn="just">
              <a:lnSpc>
                <a:spcPct val="115000"/>
              </a:lnSpc>
              <a:spcBef>
                <a:spcPts val="0"/>
              </a:spcBef>
              <a:spcAft>
                <a:spcPts val="0"/>
              </a:spcAft>
              <a:buSzPct val="100000"/>
              <a:buAutoNum type="alphaLcPeriod"/>
            </a:pPr>
            <a:r>
              <a:rPr b="1" lang="es-419"/>
              <a:t>Multiprocesador</a:t>
            </a:r>
            <a:r>
              <a:rPr lang="es-419"/>
              <a:t>: Pueden utilizar </a:t>
            </a:r>
            <a:r>
              <a:rPr lang="es-419">
                <a:highlight>
                  <a:srgbClr val="FFFF00"/>
                </a:highlight>
              </a:rPr>
              <a:t>varios procesadores</a:t>
            </a:r>
            <a:r>
              <a:rPr lang="es-419"/>
              <a:t> para distribuir el trabajo de cada uno. Pueden ser de dos tipos: Asimétrico (el sistema operativo selecciona un procesador maestro y los demás funcionan como esclavos) o Simétrico (se envía información o se trabaja con el procesador con menos carga y así se distribuye mejor el trabajo, los procesos son enviados indistintamente a cualquiera de los procesadores disponibles).</a:t>
            </a:r>
            <a:endParaRPr b="1"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3"/>
          <p:cNvPicPr preferRelativeResize="0"/>
          <p:nvPr/>
        </p:nvPicPr>
        <p:blipFill>
          <a:blip r:embed="rId3">
            <a:alphaModFix/>
          </a:blip>
          <a:stretch>
            <a:fillRect/>
          </a:stretch>
        </p:blipFill>
        <p:spPr>
          <a:xfrm>
            <a:off x="5116000" y="1958350"/>
            <a:ext cx="3945426" cy="2396874"/>
          </a:xfrm>
          <a:prstGeom prst="rect">
            <a:avLst/>
          </a:prstGeom>
          <a:noFill/>
          <a:ln>
            <a:noFill/>
          </a:ln>
        </p:spPr>
      </p:pic>
      <p:sp>
        <p:nvSpPr>
          <p:cNvPr id="118" name="Google Shape;118;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119" name="Google Shape;119;p23"/>
          <p:cNvSpPr txBox="1"/>
          <p:nvPr>
            <p:ph idx="1" type="body"/>
          </p:nvPr>
        </p:nvSpPr>
        <p:spPr>
          <a:xfrm>
            <a:off x="311700" y="1014550"/>
            <a:ext cx="4654800" cy="3975600"/>
          </a:xfrm>
          <a:prstGeom prst="rect">
            <a:avLst/>
          </a:prstGeom>
        </p:spPr>
        <p:txBody>
          <a:bodyPr anchorCtr="0" anchor="t" bIns="91425" lIns="91425" spcFirstLastPara="1" rIns="91425" wrap="square" tIns="91425">
            <a:normAutofit fontScale="92500" lnSpcReduction="10000"/>
          </a:bodyPr>
          <a:lstStyle/>
          <a:p>
            <a:pPr indent="0" lvl="0" marL="0" marR="0" rtl="0" algn="just">
              <a:lnSpc>
                <a:spcPct val="115000"/>
              </a:lnSpc>
              <a:spcBef>
                <a:spcPts val="0"/>
              </a:spcBef>
              <a:spcAft>
                <a:spcPts val="0"/>
              </a:spcAft>
              <a:buNone/>
            </a:pPr>
            <a:r>
              <a:rPr lang="es-419"/>
              <a:t>Clasificación:</a:t>
            </a:r>
            <a:endParaRPr/>
          </a:p>
          <a:p>
            <a:pPr indent="0" lvl="0" marL="0" marR="0" rtl="0" algn="just">
              <a:lnSpc>
                <a:spcPct val="115000"/>
              </a:lnSpc>
              <a:spcBef>
                <a:spcPts val="1200"/>
              </a:spcBef>
              <a:spcAft>
                <a:spcPts val="0"/>
              </a:spcAft>
              <a:buNone/>
            </a:pPr>
            <a:r>
              <a:rPr b="1" lang="es-419"/>
              <a:t>Según el hardware</a:t>
            </a:r>
            <a:r>
              <a:rPr b="1" lang="es-419"/>
              <a:t>:</a:t>
            </a:r>
            <a:endParaRPr/>
          </a:p>
          <a:p>
            <a:pPr indent="-310832" lvl="1" marL="914400" marR="0" rtl="0" algn="just">
              <a:lnSpc>
                <a:spcPct val="115000"/>
              </a:lnSpc>
              <a:spcBef>
                <a:spcPts val="1200"/>
              </a:spcBef>
              <a:spcAft>
                <a:spcPts val="0"/>
              </a:spcAft>
              <a:buSzPct val="100000"/>
              <a:buAutoNum type="alphaLcPeriod"/>
            </a:pPr>
            <a:r>
              <a:rPr b="1" lang="es-419" sz="1400"/>
              <a:t>S.O de Mainframe:</a:t>
            </a:r>
            <a:r>
              <a:rPr lang="es-419" sz="1400"/>
              <a:t> los mainframes son computadoras de </a:t>
            </a:r>
            <a:r>
              <a:rPr lang="es-419" sz="1400">
                <a:highlight>
                  <a:srgbClr val="FFFF00"/>
                </a:highlight>
              </a:rPr>
              <a:t>alto rendimiento con grandes cantidades de memoria y procesadores</a:t>
            </a:r>
            <a:r>
              <a:rPr lang="es-419" sz="1400"/>
              <a:t> que procesan miles de millones de cálculos y transacciones simples en tiempo real.</a:t>
            </a:r>
            <a:endParaRPr sz="1400"/>
          </a:p>
          <a:p>
            <a:pPr indent="-310832" lvl="1" marL="914400" marR="0" rtl="0" algn="just">
              <a:lnSpc>
                <a:spcPct val="115000"/>
              </a:lnSpc>
              <a:spcBef>
                <a:spcPts val="0"/>
              </a:spcBef>
              <a:spcAft>
                <a:spcPts val="0"/>
              </a:spcAft>
              <a:buSzPct val="100000"/>
              <a:buAutoNum type="alphaLcPeriod"/>
            </a:pPr>
            <a:r>
              <a:rPr b="1" lang="es-419"/>
              <a:t>S.O de Servidor</a:t>
            </a:r>
            <a:r>
              <a:rPr lang="es-419"/>
              <a:t>: </a:t>
            </a:r>
            <a:r>
              <a:rPr lang="es-419">
                <a:highlight>
                  <a:srgbClr val="FFFF00"/>
                </a:highlight>
              </a:rPr>
              <a:t>Dan servicio a varios usuarios a la vez</a:t>
            </a:r>
            <a:r>
              <a:rPr lang="es-419"/>
              <a:t> a través de una red y les permiten compartir los recursos de hardware y de software. Los servidores pueden proporcionar servicio de impresión, de archivos o Web.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125" name="Google Shape;125;p24"/>
          <p:cNvSpPr txBox="1"/>
          <p:nvPr>
            <p:ph idx="1" type="body"/>
          </p:nvPr>
        </p:nvSpPr>
        <p:spPr>
          <a:xfrm>
            <a:off x="311700" y="1014550"/>
            <a:ext cx="8665800" cy="3975600"/>
          </a:xfrm>
          <a:prstGeom prst="rect">
            <a:avLst/>
          </a:prstGeom>
        </p:spPr>
        <p:txBody>
          <a:bodyPr anchorCtr="0" anchor="t" bIns="91425" lIns="91425" spcFirstLastPara="1" rIns="91425" wrap="square" tIns="91425">
            <a:normAutofit/>
          </a:bodyPr>
          <a:lstStyle/>
          <a:p>
            <a:pPr indent="-317500" lvl="1" marL="914400" marR="0" rtl="0" algn="just">
              <a:lnSpc>
                <a:spcPct val="115000"/>
              </a:lnSpc>
              <a:spcBef>
                <a:spcPts val="0"/>
              </a:spcBef>
              <a:spcAft>
                <a:spcPts val="0"/>
              </a:spcAft>
              <a:buSzPts val="1400"/>
              <a:buAutoNum type="alphaLcPeriod"/>
            </a:pPr>
            <a:r>
              <a:rPr b="1" lang="es-419"/>
              <a:t>S</a:t>
            </a:r>
            <a:r>
              <a:rPr b="1" lang="es-419" sz="1400"/>
              <a:t>.O </a:t>
            </a:r>
            <a:r>
              <a:rPr b="1" lang="es-419"/>
              <a:t>de Multiprocesadores</a:t>
            </a:r>
            <a:r>
              <a:rPr b="1" lang="es-419" sz="1400"/>
              <a:t>:</a:t>
            </a:r>
            <a:r>
              <a:rPr lang="es-419" sz="1400"/>
              <a:t> </a:t>
            </a:r>
            <a:r>
              <a:rPr lang="es-419"/>
              <a:t>Una manera cada vez más común de obtener poder de cómputo es </a:t>
            </a:r>
            <a:r>
              <a:rPr lang="es-419">
                <a:highlight>
                  <a:srgbClr val="FFFF00"/>
                </a:highlight>
              </a:rPr>
              <a:t>conectar varias CPU en un solo sistema</a:t>
            </a:r>
            <a:r>
              <a:rPr lang="es-419"/>
              <a:t>. Dependiendo de la exactitud con la que se conecten y de lo que se comparta, estos sistemas se conocen como computadoras en paralelo, multicomputadoras o multiprocesadores. Necesitan sistemas operativos especiales, pero a veces son variaciones de los sistemas operativos de servidores con características especiales para la comunicación, conectividad y consistencia</a:t>
            </a:r>
            <a:r>
              <a:rPr lang="es-419" sz="1400"/>
              <a:t>.</a:t>
            </a:r>
            <a:endParaRPr sz="1400"/>
          </a:p>
          <a:p>
            <a:pPr indent="-317500" lvl="1" marL="914400" marR="0" rtl="0" algn="just">
              <a:lnSpc>
                <a:spcPct val="115000"/>
              </a:lnSpc>
              <a:spcBef>
                <a:spcPts val="0"/>
              </a:spcBef>
              <a:spcAft>
                <a:spcPts val="0"/>
              </a:spcAft>
              <a:buSzPts val="1400"/>
              <a:buAutoNum type="alphaLcPeriod"/>
            </a:pPr>
            <a:r>
              <a:rPr b="1" lang="es-419"/>
              <a:t>S.O de Computadores Personales</a:t>
            </a:r>
            <a:r>
              <a:rPr lang="es-419"/>
              <a:t>: Todos los sistemas operativos modernos soportan la multiprogramación, con frecuencia se inician docenas de programas al momento de arrancar el sistema. Su trabajo es </a:t>
            </a:r>
            <a:r>
              <a:rPr lang="es-419">
                <a:highlight>
                  <a:srgbClr val="FFFF00"/>
                </a:highlight>
              </a:rPr>
              <a:t>proporcionar buen soporte para un solo usuario</a:t>
            </a:r>
            <a:r>
              <a:rPr lang="es-419"/>
              <a:t>. Se utilizan ampliamente para la ofimática y el acceso a Internet.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131" name="Google Shape;131;p25"/>
          <p:cNvSpPr txBox="1"/>
          <p:nvPr>
            <p:ph idx="1" type="body"/>
          </p:nvPr>
        </p:nvSpPr>
        <p:spPr>
          <a:xfrm>
            <a:off x="311700" y="1014550"/>
            <a:ext cx="8665800" cy="3975600"/>
          </a:xfrm>
          <a:prstGeom prst="rect">
            <a:avLst/>
          </a:prstGeom>
        </p:spPr>
        <p:txBody>
          <a:bodyPr anchorCtr="0" anchor="t" bIns="91425" lIns="91425" spcFirstLastPara="1" rIns="91425" wrap="square" tIns="91425">
            <a:normAutofit fontScale="92500" lnSpcReduction="10000"/>
          </a:bodyPr>
          <a:lstStyle/>
          <a:p>
            <a:pPr indent="-310832" lvl="1" marL="914400" marR="0" rtl="0" algn="just">
              <a:lnSpc>
                <a:spcPct val="115000"/>
              </a:lnSpc>
              <a:spcBef>
                <a:spcPts val="0"/>
              </a:spcBef>
              <a:spcAft>
                <a:spcPts val="0"/>
              </a:spcAft>
              <a:buSzPct val="100000"/>
              <a:buAutoNum type="alphaLcPeriod"/>
            </a:pPr>
            <a:r>
              <a:rPr b="1" lang="es-419"/>
              <a:t>S.O. de Computadores de Bolsillo (handheld)</a:t>
            </a:r>
            <a:r>
              <a:rPr lang="es-419"/>
              <a:t>: Una computadora de bolsillo o PDA (Personal Digital Assistant) </a:t>
            </a:r>
            <a:r>
              <a:rPr lang="es-419">
                <a:highlight>
                  <a:srgbClr val="FFFF00"/>
                </a:highlight>
              </a:rPr>
              <a:t>es una computadora que cabe en los bolsillos</a:t>
            </a:r>
            <a:r>
              <a:rPr lang="es-419"/>
              <a:t>. En efecto, los PDAs y los teléfonos celulares se han fusionado en esencia. Los sistemas operativos que operan en estos dispositivos son cada vez más sofisticados, con la habilidad de proporcionar telefonía, fotografía digital y otras funciones. Muchos de ellos también ejecutan aplicaciones desarrolladas por terceros. Una de las principales diferencias entre los dispositivos de bolsillo y las PCs es que los primeros no tienen discos duros de varios cientos de gigabytes. Dos de los sistemas operativos más populares para los dispositivos de bolsillo son Android e iOS.</a:t>
            </a:r>
            <a:endParaRPr/>
          </a:p>
          <a:p>
            <a:pPr indent="-310832" lvl="1" marL="914400" marR="0" rtl="0" algn="just">
              <a:lnSpc>
                <a:spcPct val="115000"/>
              </a:lnSpc>
              <a:spcBef>
                <a:spcPts val="0"/>
              </a:spcBef>
              <a:spcAft>
                <a:spcPts val="0"/>
              </a:spcAft>
              <a:buSzPct val="100000"/>
              <a:buAutoNum type="alphaLcPeriod"/>
            </a:pPr>
            <a:r>
              <a:rPr b="1" lang="es-419"/>
              <a:t>S.O. Integrados</a:t>
            </a:r>
            <a:r>
              <a:rPr lang="es-419"/>
              <a:t>: Los sistemas integrados (embedded) operan en las computadoras que controlan dispositivos que no se consideran generalmente como computadoras, ya que </a:t>
            </a:r>
            <a:r>
              <a:rPr lang="es-419">
                <a:highlight>
                  <a:srgbClr val="FFFF00"/>
                </a:highlight>
              </a:rPr>
              <a:t>no aceptan software instalado por el usuario</a:t>
            </a:r>
            <a:r>
              <a:rPr lang="es-419"/>
              <a:t>. Algunos ejemplos comunes son los hornos de microondas, las televisiones, los autos y los grabadores de DVDs. No se pueden descargar nuevas aplicaciones en el horno de microondas; todo el software se encuentra en ROM. Esto significa que no hay necesidad de protección en las aplicaciones, lo cual conlleva a cierta simplificación.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137" name="Google Shape;137;p26"/>
          <p:cNvSpPr txBox="1"/>
          <p:nvPr>
            <p:ph idx="1" type="body"/>
          </p:nvPr>
        </p:nvSpPr>
        <p:spPr>
          <a:xfrm>
            <a:off x="311700" y="1014550"/>
            <a:ext cx="8665800" cy="3975600"/>
          </a:xfrm>
          <a:prstGeom prst="rect">
            <a:avLst/>
          </a:prstGeom>
        </p:spPr>
        <p:txBody>
          <a:bodyPr anchorCtr="0" anchor="t" bIns="91425" lIns="91425" spcFirstLastPara="1" rIns="91425" wrap="square" tIns="91425">
            <a:normAutofit fontScale="85000" lnSpcReduction="20000"/>
          </a:bodyPr>
          <a:lstStyle/>
          <a:p>
            <a:pPr indent="-304165" lvl="1" marL="914400" marR="0" rtl="0" algn="just">
              <a:lnSpc>
                <a:spcPct val="115000"/>
              </a:lnSpc>
              <a:spcBef>
                <a:spcPts val="0"/>
              </a:spcBef>
              <a:spcAft>
                <a:spcPts val="0"/>
              </a:spcAft>
              <a:buSzPct val="100000"/>
              <a:buAutoNum type="alphaLcPeriod"/>
            </a:pPr>
            <a:r>
              <a:rPr b="1" lang="es-419"/>
              <a:t>S.O. d</a:t>
            </a:r>
            <a:r>
              <a:rPr b="1" lang="es-419"/>
              <a:t>e nodos sensores</a:t>
            </a:r>
            <a:r>
              <a:rPr lang="es-419"/>
              <a:t>: Las redes de pequeños nodos sensores son pequeñas computadoras que se comunican entre sí con una estación base, mediante el uso de comunicación inalámbrica. Estas redes de sensores se utilizan para proteger los perímetros de los edificios, resguardar las fronteras nacionales, detectar incendios en bosques, medir la temperatura y la precipitación para el pronóstico del tiempo, deducir información acerca del movimiento de los enemigos en los campos de batalla y mucho más. Los sensores son pequeñas computadoras con radios integrados y alimentadas con baterías. Tienen energía limitada y deben trabajar durante largos periodos al exterior y desatendidas, con frecuencia en condiciones ambientales rudas. La red debe ser lo bastante robusta como para tolerar fallas en los nodos individuales, que ocurren con mayor frecuencia a medida que las baterías empiezan a agotarse. Cada nodo sensor es una verdadera computadora, con una CPU, RAM, ROM y uno o más sensores ambientales. </a:t>
            </a:r>
            <a:r>
              <a:rPr lang="es-419">
                <a:highlight>
                  <a:srgbClr val="FFFF00"/>
                </a:highlight>
              </a:rPr>
              <a:t>Ejecuta un sistema operativo pequeño pero real, por lo general manejador de eventos, que responde a los eventos externos o realiza mediciones en forma periódica con base en un reloj interno</a:t>
            </a:r>
            <a:r>
              <a:rPr lang="es-419"/>
              <a:t>. El sistema operativo tiene que ser pequeño y simple debido a que los nodos tienen poca RAM y el tiempo de vida de las baterías es una cuestión importante. Además, al igual que con los sistemas integrados, todos los programas se cargan por adelantado; los usuarios no inician repentinamente programas que descargaron de Internet, lo cual simplifica el diseño en forma considerable.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143" name="Google Shape;143;p27"/>
          <p:cNvSpPr txBox="1"/>
          <p:nvPr>
            <p:ph idx="1" type="body"/>
          </p:nvPr>
        </p:nvSpPr>
        <p:spPr>
          <a:xfrm>
            <a:off x="311700" y="1014550"/>
            <a:ext cx="8665800" cy="3975600"/>
          </a:xfrm>
          <a:prstGeom prst="rect">
            <a:avLst/>
          </a:prstGeom>
        </p:spPr>
        <p:txBody>
          <a:bodyPr anchorCtr="0" anchor="t" bIns="91425" lIns="91425" spcFirstLastPara="1" rIns="91425" wrap="square" tIns="91425">
            <a:normAutofit fontScale="92500" lnSpcReduction="20000"/>
          </a:bodyPr>
          <a:lstStyle/>
          <a:p>
            <a:pPr indent="-310832" lvl="1" marL="914400" marR="0" rtl="0" algn="just">
              <a:lnSpc>
                <a:spcPct val="115000"/>
              </a:lnSpc>
              <a:spcBef>
                <a:spcPts val="0"/>
              </a:spcBef>
              <a:spcAft>
                <a:spcPts val="0"/>
              </a:spcAft>
              <a:buSzPct val="100000"/>
              <a:buAutoNum type="alphaLcPeriod"/>
            </a:pPr>
            <a:r>
              <a:rPr b="1" lang="es-419"/>
              <a:t>En tiempo real</a:t>
            </a:r>
            <a:r>
              <a:rPr lang="es-419"/>
              <a:t>: Estos sistemas se caracterizan por tener </a:t>
            </a:r>
            <a:r>
              <a:rPr lang="es-419">
                <a:highlight>
                  <a:srgbClr val="FFFF00"/>
                </a:highlight>
              </a:rPr>
              <a:t>el tiempo como un parámetro clave</a:t>
            </a:r>
            <a:r>
              <a:rPr lang="es-419"/>
              <a:t>. Por ejemplo, en los sistemas de control de procesos industriales, las computadoras en tiempo real tienen que recolectar datos acerca del proceso de producción y utilizarlos para controlar las máquinas en la fábrica. A menudo hay tiempos de entrega estrictos que se deben cumplir. Por ejemplo, si un auto se desplaza sobre una línea de ensamblaje, deben llevarse a cabo ciertas acciones en determinados instantes. </a:t>
            </a:r>
            <a:r>
              <a:rPr lang="es-419">
                <a:highlight>
                  <a:srgbClr val="FFFF00"/>
                </a:highlight>
              </a:rPr>
              <a:t>Muchos de estos sistemas se encuentran en el control de procesos industriales</a:t>
            </a:r>
            <a:r>
              <a:rPr lang="es-419"/>
              <a:t>, en aeronáutica, en la milicia y en áreas de aplicación similares. Estos sistemas deben proveer garantías absolutas de que cierta acción ocurrirá en un instante determinado. Otro tipo de sistema en tiempo real es el sistema en tiempo real suave, en el cual es aceptable que muy ocasionalmente se pueda fallar a un tiempo predeterminado. Los sistemas de audio digital o de multimedia están en esta categoría. </a:t>
            </a:r>
            <a:endParaRPr/>
          </a:p>
          <a:p>
            <a:pPr indent="-310832" lvl="1" marL="914400" marR="0" rtl="0" algn="just">
              <a:lnSpc>
                <a:spcPct val="115000"/>
              </a:lnSpc>
              <a:spcBef>
                <a:spcPts val="0"/>
              </a:spcBef>
              <a:spcAft>
                <a:spcPts val="0"/>
              </a:spcAft>
              <a:buSzPct val="100000"/>
              <a:buAutoNum type="alphaLcPeriod"/>
            </a:pPr>
            <a:r>
              <a:rPr b="1" lang="es-419"/>
              <a:t>De tarjetas inteligentes</a:t>
            </a:r>
            <a:r>
              <a:rPr lang="es-419"/>
              <a:t>: Los sistemas operativos más pequeños operan en las </a:t>
            </a:r>
            <a:r>
              <a:rPr lang="es-419">
                <a:highlight>
                  <a:srgbClr val="FFFF00"/>
                </a:highlight>
              </a:rPr>
              <a:t>tarjetas inteligentes</a:t>
            </a:r>
            <a:r>
              <a:rPr lang="es-419"/>
              <a:t>. Tienen varias restricciones de poder de procesamiento y memoria. Algunas se energizan mediante contactos en el lector en el que se insertan. Algunos sistemas de este tipo pueden realizar una sola función, como pagos electrónicos; otros pueden llevar a cabo varias funciones en la misma tarjeta inteligente.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149" name="Google Shape;149;p28"/>
          <p:cNvSpPr txBox="1"/>
          <p:nvPr>
            <p:ph idx="1" type="body"/>
          </p:nvPr>
        </p:nvSpPr>
        <p:spPr>
          <a:xfrm>
            <a:off x="311700" y="1014550"/>
            <a:ext cx="3144900" cy="578100"/>
          </a:xfrm>
          <a:prstGeom prst="rect">
            <a:avLst/>
          </a:prstGeom>
        </p:spPr>
        <p:txBody>
          <a:bodyPr anchorCtr="0" anchor="t" bIns="91425" lIns="91425" spcFirstLastPara="1" rIns="91425" wrap="square" tIns="91425">
            <a:normAutofit/>
          </a:bodyPr>
          <a:lstStyle/>
          <a:p>
            <a:pPr indent="0" lvl="0" marL="0" marR="0" rtl="0" algn="just">
              <a:lnSpc>
                <a:spcPct val="115000"/>
              </a:lnSpc>
              <a:spcBef>
                <a:spcPts val="0"/>
              </a:spcBef>
              <a:spcAft>
                <a:spcPts val="1200"/>
              </a:spcAft>
              <a:buNone/>
            </a:pPr>
            <a:r>
              <a:rPr lang="es-419"/>
              <a:t>Estructura general</a:t>
            </a:r>
            <a:r>
              <a:rPr lang="es-419"/>
              <a:t>:</a:t>
            </a:r>
            <a:endParaRPr/>
          </a:p>
        </p:txBody>
      </p:sp>
      <p:sp>
        <p:nvSpPr>
          <p:cNvPr id="150" name="Google Shape;150;p28"/>
          <p:cNvSpPr txBox="1"/>
          <p:nvPr>
            <p:ph idx="1" type="body"/>
          </p:nvPr>
        </p:nvSpPr>
        <p:spPr>
          <a:xfrm>
            <a:off x="3845825" y="223200"/>
            <a:ext cx="5084700" cy="4814100"/>
          </a:xfrm>
          <a:prstGeom prst="rect">
            <a:avLst/>
          </a:prstGeom>
        </p:spPr>
        <p:txBody>
          <a:bodyPr anchorCtr="0" anchor="t" bIns="91425" lIns="91425" spcFirstLastPara="1" rIns="91425" wrap="square" tIns="91425">
            <a:normAutofit fontScale="77500" lnSpcReduction="20000"/>
          </a:bodyPr>
          <a:lstStyle/>
          <a:p>
            <a:pPr indent="0" lvl="0" marL="0" marR="0" rtl="0" algn="l">
              <a:lnSpc>
                <a:spcPct val="115000"/>
              </a:lnSpc>
              <a:spcBef>
                <a:spcPts val="0"/>
              </a:spcBef>
              <a:spcAft>
                <a:spcPts val="0"/>
              </a:spcAft>
              <a:buNone/>
            </a:pPr>
            <a:r>
              <a:rPr b="1" lang="es-419"/>
              <a:t>Shell</a:t>
            </a:r>
            <a:r>
              <a:rPr lang="es-419"/>
              <a:t>: E</a:t>
            </a:r>
            <a:r>
              <a:rPr lang="es-419"/>
              <a:t>s un programa que actúa como un intérprete de comandos. Este programa siempre </a:t>
            </a:r>
            <a:r>
              <a:rPr lang="es-419"/>
              <a:t>está</a:t>
            </a:r>
            <a:r>
              <a:rPr lang="es-419"/>
              <a:t> en funcionamiento en el sistema y registra todas las órdenes para decodificarlas y </a:t>
            </a:r>
            <a:r>
              <a:rPr lang="es-419"/>
              <a:t>pasarlas</a:t>
            </a:r>
            <a:r>
              <a:rPr lang="es-419"/>
              <a:t> al núcleo. Existen dos tipos de Shell y estos son:</a:t>
            </a:r>
            <a:endParaRPr/>
          </a:p>
          <a:p>
            <a:pPr indent="-317182" lvl="0" marL="457200" marR="0" rtl="0" algn="l">
              <a:lnSpc>
                <a:spcPct val="115000"/>
              </a:lnSpc>
              <a:spcBef>
                <a:spcPts val="1200"/>
              </a:spcBef>
              <a:spcAft>
                <a:spcPts val="0"/>
              </a:spcAft>
              <a:buSzPct val="100000"/>
              <a:buChar char="●"/>
            </a:pPr>
            <a:r>
              <a:rPr lang="es-419"/>
              <a:t>Shells de texto común: como bash, emacs, símbolo del sistema de Windows.</a:t>
            </a:r>
            <a:endParaRPr/>
          </a:p>
          <a:p>
            <a:pPr indent="-317182" lvl="0" marL="457200" marR="0" rtl="0" algn="l">
              <a:lnSpc>
                <a:spcPct val="115000"/>
              </a:lnSpc>
              <a:spcBef>
                <a:spcPts val="0"/>
              </a:spcBef>
              <a:spcAft>
                <a:spcPts val="0"/>
              </a:spcAft>
              <a:buSzPct val="100000"/>
              <a:buChar char="●"/>
            </a:pPr>
            <a:r>
              <a:rPr lang="es-419"/>
              <a:t>Shells </a:t>
            </a:r>
            <a:r>
              <a:rPr lang="es-419"/>
              <a:t>gráficos</a:t>
            </a:r>
            <a:r>
              <a:rPr lang="es-419"/>
              <a:t>: como GNome, KDE, XFCE, LXDE, Unity, MacOS Desktop Environment, Escritorio Windows.</a:t>
            </a:r>
            <a:endParaRPr/>
          </a:p>
          <a:p>
            <a:pPr indent="0" lvl="0" marL="0" marR="0" rtl="0" algn="l">
              <a:lnSpc>
                <a:spcPct val="115000"/>
              </a:lnSpc>
              <a:spcBef>
                <a:spcPts val="1200"/>
              </a:spcBef>
              <a:spcAft>
                <a:spcPts val="0"/>
              </a:spcAft>
              <a:buNone/>
            </a:pPr>
            <a:r>
              <a:t/>
            </a:r>
            <a:endParaRPr/>
          </a:p>
          <a:p>
            <a:pPr indent="0" lvl="0" marL="0" marR="0" rtl="0" algn="l">
              <a:lnSpc>
                <a:spcPct val="115000"/>
              </a:lnSpc>
              <a:spcBef>
                <a:spcPts val="1200"/>
              </a:spcBef>
              <a:spcAft>
                <a:spcPts val="1200"/>
              </a:spcAft>
              <a:buNone/>
            </a:pPr>
            <a:r>
              <a:rPr b="1" lang="es-419"/>
              <a:t>Núcleo</a:t>
            </a:r>
            <a:r>
              <a:rPr b="1" lang="es-419"/>
              <a:t> (kernel)</a:t>
            </a:r>
            <a:r>
              <a:rPr lang="es-419"/>
              <a:t>: </a:t>
            </a:r>
            <a:r>
              <a:rPr lang="es-419"/>
              <a:t>Es un</a:t>
            </a:r>
            <a:r>
              <a:rPr lang="es-419"/>
              <a:t> </a:t>
            </a:r>
            <a:r>
              <a:rPr lang="es-419"/>
              <a:t>programa</a:t>
            </a:r>
            <a:r>
              <a:rPr lang="es-419"/>
              <a:t> formado por los componentes </a:t>
            </a:r>
            <a:r>
              <a:rPr lang="es-419"/>
              <a:t>más</a:t>
            </a:r>
            <a:r>
              <a:rPr lang="es-419"/>
              <a:t> fundamentales del sistema operativo. Es la capa responsable de asegurar que todos los programas y procesos tengan acceso a los recursos que necesitan de la máquina. </a:t>
            </a:r>
            <a:r>
              <a:rPr lang="es-419"/>
              <a:t>También</a:t>
            </a:r>
            <a:r>
              <a:rPr lang="es-419"/>
              <a:t>, el responsable de coordinar el acceso al hardware y los datos entre los diferentes componentes del sistema.</a:t>
            </a:r>
            <a:endParaRPr/>
          </a:p>
        </p:txBody>
      </p:sp>
      <p:grpSp>
        <p:nvGrpSpPr>
          <p:cNvPr id="151" name="Google Shape;151;p28"/>
          <p:cNvGrpSpPr/>
          <p:nvPr/>
        </p:nvGrpSpPr>
        <p:grpSpPr>
          <a:xfrm>
            <a:off x="952200" y="1738600"/>
            <a:ext cx="1863900" cy="2700575"/>
            <a:chOff x="952200" y="1738600"/>
            <a:chExt cx="1863900" cy="2700575"/>
          </a:xfrm>
        </p:grpSpPr>
        <p:sp>
          <p:nvSpPr>
            <p:cNvPr id="152" name="Google Shape;152;p28"/>
            <p:cNvSpPr txBox="1"/>
            <p:nvPr/>
          </p:nvSpPr>
          <p:spPr>
            <a:xfrm>
              <a:off x="952200" y="2198700"/>
              <a:ext cx="1863900" cy="400200"/>
            </a:xfrm>
            <a:prstGeom prst="rect">
              <a:avLst/>
            </a:prstGeom>
            <a:solidFill>
              <a:srgbClr val="FF99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Source Code Pro"/>
                  <a:ea typeface="Source Code Pro"/>
                  <a:cs typeface="Source Code Pro"/>
                  <a:sym typeface="Source Code Pro"/>
                </a:rPr>
                <a:t>Software</a:t>
              </a:r>
              <a:endParaRPr>
                <a:latin typeface="Source Code Pro"/>
                <a:ea typeface="Source Code Pro"/>
                <a:cs typeface="Source Code Pro"/>
                <a:sym typeface="Source Code Pro"/>
              </a:endParaRPr>
            </a:p>
          </p:txBody>
        </p:sp>
        <p:sp>
          <p:nvSpPr>
            <p:cNvPr id="153" name="Google Shape;153;p28"/>
            <p:cNvSpPr txBox="1"/>
            <p:nvPr/>
          </p:nvSpPr>
          <p:spPr>
            <a:xfrm>
              <a:off x="952200" y="2812125"/>
              <a:ext cx="1863900" cy="400200"/>
            </a:xfrm>
            <a:prstGeom prst="rect">
              <a:avLst/>
            </a:prstGeom>
            <a:solidFill>
              <a:srgbClr val="FF99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Source Code Pro"/>
                  <a:ea typeface="Source Code Pro"/>
                  <a:cs typeface="Source Code Pro"/>
                  <a:sym typeface="Source Code Pro"/>
                </a:rPr>
                <a:t>Shell</a:t>
              </a:r>
              <a:endParaRPr>
                <a:latin typeface="Source Code Pro"/>
                <a:ea typeface="Source Code Pro"/>
                <a:cs typeface="Source Code Pro"/>
                <a:sym typeface="Source Code Pro"/>
              </a:endParaRPr>
            </a:p>
          </p:txBody>
        </p:sp>
        <p:sp>
          <p:nvSpPr>
            <p:cNvPr id="154" name="Google Shape;154;p28"/>
            <p:cNvSpPr txBox="1"/>
            <p:nvPr/>
          </p:nvSpPr>
          <p:spPr>
            <a:xfrm>
              <a:off x="952200" y="3425550"/>
              <a:ext cx="1863900" cy="400200"/>
            </a:xfrm>
            <a:prstGeom prst="rect">
              <a:avLst/>
            </a:prstGeom>
            <a:solidFill>
              <a:srgbClr val="FF99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Source Code Pro"/>
                  <a:ea typeface="Source Code Pro"/>
                  <a:cs typeface="Source Code Pro"/>
                  <a:sym typeface="Source Code Pro"/>
                </a:rPr>
                <a:t>Núcleo</a:t>
              </a:r>
              <a:r>
                <a:rPr lang="es-419">
                  <a:latin typeface="Source Code Pro"/>
                  <a:ea typeface="Source Code Pro"/>
                  <a:cs typeface="Source Code Pro"/>
                  <a:sym typeface="Source Code Pro"/>
                </a:rPr>
                <a:t> (kernel)</a:t>
              </a:r>
              <a:endParaRPr>
                <a:latin typeface="Source Code Pro"/>
                <a:ea typeface="Source Code Pro"/>
                <a:cs typeface="Source Code Pro"/>
                <a:sym typeface="Source Code Pro"/>
              </a:endParaRPr>
            </a:p>
          </p:txBody>
        </p:sp>
        <p:sp>
          <p:nvSpPr>
            <p:cNvPr id="155" name="Google Shape;155;p28"/>
            <p:cNvSpPr txBox="1"/>
            <p:nvPr/>
          </p:nvSpPr>
          <p:spPr>
            <a:xfrm>
              <a:off x="952200" y="4038975"/>
              <a:ext cx="1863900" cy="400200"/>
            </a:xfrm>
            <a:prstGeom prst="rect">
              <a:avLst/>
            </a:prstGeom>
            <a:solidFill>
              <a:srgbClr val="FF99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Source Code Pro"/>
                  <a:ea typeface="Source Code Pro"/>
                  <a:cs typeface="Source Code Pro"/>
                  <a:sym typeface="Source Code Pro"/>
                </a:rPr>
                <a:t>Hardware</a:t>
              </a:r>
              <a:endParaRPr>
                <a:latin typeface="Source Code Pro"/>
                <a:ea typeface="Source Code Pro"/>
                <a:cs typeface="Source Code Pro"/>
                <a:sym typeface="Source Code Pro"/>
              </a:endParaRPr>
            </a:p>
          </p:txBody>
        </p:sp>
        <p:cxnSp>
          <p:nvCxnSpPr>
            <p:cNvPr id="156" name="Google Shape;156;p28"/>
            <p:cNvCxnSpPr>
              <a:stCxn id="152" idx="2"/>
              <a:endCxn id="153" idx="0"/>
            </p:cNvCxnSpPr>
            <p:nvPr/>
          </p:nvCxnSpPr>
          <p:spPr>
            <a:xfrm>
              <a:off x="1884150" y="2598900"/>
              <a:ext cx="0" cy="21330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28"/>
            <p:cNvCxnSpPr>
              <a:stCxn id="153" idx="2"/>
              <a:endCxn id="154" idx="0"/>
            </p:cNvCxnSpPr>
            <p:nvPr/>
          </p:nvCxnSpPr>
          <p:spPr>
            <a:xfrm>
              <a:off x="1884150" y="3212325"/>
              <a:ext cx="0" cy="2133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28"/>
            <p:cNvCxnSpPr>
              <a:stCxn id="154" idx="2"/>
              <a:endCxn id="155" idx="0"/>
            </p:cNvCxnSpPr>
            <p:nvPr/>
          </p:nvCxnSpPr>
          <p:spPr>
            <a:xfrm>
              <a:off x="1884150" y="3825750"/>
              <a:ext cx="0" cy="2133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28"/>
            <p:cNvSpPr/>
            <p:nvPr/>
          </p:nvSpPr>
          <p:spPr>
            <a:xfrm>
              <a:off x="1724850" y="1738600"/>
              <a:ext cx="318600" cy="3420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28"/>
            <p:cNvCxnSpPr>
              <a:stCxn id="159" idx="4"/>
              <a:endCxn id="152" idx="0"/>
            </p:cNvCxnSpPr>
            <p:nvPr/>
          </p:nvCxnSpPr>
          <p:spPr>
            <a:xfrm>
              <a:off x="1884150" y="2080600"/>
              <a:ext cx="0" cy="118200"/>
            </a:xfrm>
            <a:prstGeom prst="straightConnector1">
              <a:avLst/>
            </a:prstGeom>
            <a:noFill/>
            <a:ln cap="flat" cmpd="sng" w="9525">
              <a:solidFill>
                <a:schemeClr val="dk2"/>
              </a:solidFill>
              <a:prstDash val="solid"/>
              <a:round/>
              <a:headEnd len="med" w="med" type="none"/>
              <a:tailEnd len="med" w="med" type="none"/>
            </a:ln>
          </p:spPr>
        </p:cxnSp>
      </p:grpSp>
      <p:sp>
        <p:nvSpPr>
          <p:cNvPr id="161" name="Google Shape;161;p28"/>
          <p:cNvSpPr txBox="1"/>
          <p:nvPr/>
        </p:nvSpPr>
        <p:spPr>
          <a:xfrm>
            <a:off x="681450" y="4565400"/>
            <a:ext cx="2405400" cy="5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600">
                <a:solidFill>
                  <a:srgbClr val="212121"/>
                </a:solidFill>
                <a:highlight>
                  <a:srgbClr val="00FDC8"/>
                </a:highlight>
                <a:latin typeface="Source Code Pro Light"/>
                <a:ea typeface="Source Code Pro Light"/>
                <a:cs typeface="Source Code Pro Light"/>
                <a:sym typeface="Source Code Pro Light"/>
              </a:rPr>
              <a:t>Realizar TP: 2</a:t>
            </a:r>
            <a:endParaRPr sz="1600">
              <a:solidFill>
                <a:srgbClr val="212121"/>
              </a:solidFill>
              <a:latin typeface="Source Code Pro Light"/>
              <a:ea typeface="Source Code Pro Light"/>
              <a:cs typeface="Source Code Pro Light"/>
              <a:sym typeface="Source Code Pr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490250" y="526350"/>
            <a:ext cx="7725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sz="4800"/>
              <a:t>PROCESOS</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PROCESOS</a:t>
            </a:r>
            <a:endParaRPr/>
          </a:p>
        </p:txBody>
      </p:sp>
      <p:sp>
        <p:nvSpPr>
          <p:cNvPr id="172" name="Google Shape;172;p3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s-419"/>
              <a:t>El </a:t>
            </a:r>
            <a:r>
              <a:rPr lang="es-419"/>
              <a:t>término</a:t>
            </a:r>
            <a:r>
              <a:rPr lang="es-419"/>
              <a:t> </a:t>
            </a:r>
            <a:r>
              <a:rPr i="1" lang="es-419" u="sng"/>
              <a:t>proceso</a:t>
            </a:r>
            <a:r>
              <a:rPr i="1" lang="es-419"/>
              <a:t> </a:t>
            </a:r>
            <a:r>
              <a:rPr lang="es-419"/>
              <a:t>puede tener varios significados:</a:t>
            </a:r>
            <a:endParaRPr/>
          </a:p>
          <a:p>
            <a:pPr indent="-342900" lvl="0" marL="457200" marR="0" rtl="0" algn="l">
              <a:lnSpc>
                <a:spcPct val="115000"/>
              </a:lnSpc>
              <a:spcBef>
                <a:spcPts val="1200"/>
              </a:spcBef>
              <a:spcAft>
                <a:spcPts val="0"/>
              </a:spcAft>
              <a:buSzPts val="1800"/>
              <a:buChar char="●"/>
            </a:pPr>
            <a:r>
              <a:rPr lang="es-419"/>
              <a:t>Un programa en </a:t>
            </a:r>
            <a:r>
              <a:rPr lang="es-419"/>
              <a:t>ejecución</a:t>
            </a:r>
            <a:r>
              <a:rPr lang="es-419"/>
              <a:t>.</a:t>
            </a:r>
            <a:endParaRPr/>
          </a:p>
          <a:p>
            <a:pPr indent="-342900" lvl="0" marL="457200" marR="0" rtl="0" algn="l">
              <a:lnSpc>
                <a:spcPct val="115000"/>
              </a:lnSpc>
              <a:spcBef>
                <a:spcPts val="0"/>
              </a:spcBef>
              <a:spcAft>
                <a:spcPts val="0"/>
              </a:spcAft>
              <a:buSzPts val="1800"/>
              <a:buChar char="●"/>
            </a:pPr>
            <a:r>
              <a:rPr lang="es-419"/>
              <a:t>Una instancia de un programa ejecutado en un computador.</a:t>
            </a:r>
            <a:endParaRPr/>
          </a:p>
          <a:p>
            <a:pPr indent="-342900" lvl="0" marL="457200" marR="0" rtl="0" algn="l">
              <a:lnSpc>
                <a:spcPct val="115000"/>
              </a:lnSpc>
              <a:spcBef>
                <a:spcPts val="0"/>
              </a:spcBef>
              <a:spcAft>
                <a:spcPts val="0"/>
              </a:spcAft>
              <a:buSzPts val="1800"/>
              <a:buChar char="●"/>
            </a:pPr>
            <a:r>
              <a:rPr lang="es-419"/>
              <a:t>La entidad que se puede asignar y ejecutar en un procesador.</a:t>
            </a:r>
            <a:endParaRPr/>
          </a:p>
          <a:p>
            <a:pPr indent="-342900" lvl="0" marL="457200" marR="0" rtl="0" algn="l">
              <a:lnSpc>
                <a:spcPct val="115000"/>
              </a:lnSpc>
              <a:spcBef>
                <a:spcPts val="0"/>
              </a:spcBef>
              <a:spcAft>
                <a:spcPts val="0"/>
              </a:spcAft>
              <a:buSzPts val="1800"/>
              <a:buChar char="●"/>
            </a:pPr>
            <a:r>
              <a:rPr lang="es-419"/>
              <a:t>Una unidad de actividad que se caracteriza por la </a:t>
            </a:r>
            <a:r>
              <a:rPr lang="es-419"/>
              <a:t>ejecución</a:t>
            </a:r>
            <a:r>
              <a:rPr lang="es-419"/>
              <a:t> de una </a:t>
            </a:r>
            <a:r>
              <a:rPr lang="es-419">
                <a:highlight>
                  <a:srgbClr val="FFFF00"/>
                </a:highlight>
              </a:rPr>
              <a:t>secuencia de instrucciones</a:t>
            </a:r>
            <a:r>
              <a:rPr lang="es-419"/>
              <a:t>, un </a:t>
            </a:r>
            <a:r>
              <a:rPr lang="es-419">
                <a:highlight>
                  <a:srgbClr val="FFFF00"/>
                </a:highlight>
              </a:rPr>
              <a:t>estado</a:t>
            </a:r>
            <a:r>
              <a:rPr lang="es-419"/>
              <a:t> actual y un </a:t>
            </a:r>
            <a:r>
              <a:rPr lang="es-419">
                <a:highlight>
                  <a:srgbClr val="FFFF00"/>
                </a:highlight>
              </a:rPr>
              <a:t>conjunto de recursos</a:t>
            </a:r>
            <a:r>
              <a:rPr lang="es-419"/>
              <a:t> del sistema </a:t>
            </a:r>
            <a:r>
              <a:rPr lang="es-419">
                <a:highlight>
                  <a:srgbClr val="FFFF00"/>
                </a:highlight>
              </a:rPr>
              <a:t>asociados</a:t>
            </a:r>
            <a:r>
              <a:rPr lang="es-419"/>
              <a:t>.</a:t>
            </a:r>
            <a:endParaRPr/>
          </a:p>
          <a:p>
            <a:pPr indent="0" lvl="0" marL="0" rtl="0" algn="l">
              <a:spcBef>
                <a:spcPts val="1200"/>
              </a:spcBef>
              <a:spcAft>
                <a:spcPts val="1200"/>
              </a:spcAft>
              <a:buNone/>
            </a:pPr>
            <a:r>
              <a:rPr i="1" lang="es-419"/>
              <a:t>(William Stallings - 2005)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PROCESOS</a:t>
            </a:r>
            <a:endParaRPr/>
          </a:p>
        </p:txBody>
      </p:sp>
      <p:sp>
        <p:nvSpPr>
          <p:cNvPr id="178" name="Google Shape;178;p31"/>
          <p:cNvSpPr txBox="1"/>
          <p:nvPr>
            <p:ph idx="1" type="body"/>
          </p:nvPr>
        </p:nvSpPr>
        <p:spPr>
          <a:xfrm>
            <a:off x="311700" y="1228675"/>
            <a:ext cx="8520600" cy="3914700"/>
          </a:xfrm>
          <a:prstGeom prst="rect">
            <a:avLst/>
          </a:prstGeom>
        </p:spPr>
        <p:txBody>
          <a:bodyPr anchorCtr="0" anchor="t" bIns="91425" lIns="91425" spcFirstLastPara="1" rIns="91425" wrap="square" tIns="91425">
            <a:normAutofit fontScale="70000" lnSpcReduction="20000"/>
          </a:bodyPr>
          <a:lstStyle/>
          <a:p>
            <a:pPr indent="0" lvl="0" marL="0" marR="0" rtl="0" algn="l">
              <a:lnSpc>
                <a:spcPct val="115000"/>
              </a:lnSpc>
              <a:spcBef>
                <a:spcPts val="0"/>
              </a:spcBef>
              <a:spcAft>
                <a:spcPts val="0"/>
              </a:spcAft>
              <a:buNone/>
            </a:pPr>
            <a:r>
              <a:rPr lang="es-419"/>
              <a:t>En cualquier instante puntual del tiempo, mientras el proceso está en ejecución, un proceso se puede caracterizar por una </a:t>
            </a:r>
            <a:r>
              <a:rPr lang="es-419">
                <a:highlight>
                  <a:srgbClr val="FFFF00"/>
                </a:highlight>
              </a:rPr>
              <a:t>serie de elementos</a:t>
            </a:r>
            <a:r>
              <a:rPr lang="es-419"/>
              <a:t>:</a:t>
            </a:r>
            <a:endParaRPr/>
          </a:p>
          <a:p>
            <a:pPr indent="-308610" lvl="0" marL="457200" marR="0" rtl="0" algn="l">
              <a:lnSpc>
                <a:spcPct val="115000"/>
              </a:lnSpc>
              <a:spcBef>
                <a:spcPts val="1200"/>
              </a:spcBef>
              <a:spcAft>
                <a:spcPts val="0"/>
              </a:spcAft>
              <a:buSzPct val="100000"/>
              <a:buChar char="●"/>
            </a:pPr>
            <a:r>
              <a:rPr b="1" lang="es-419"/>
              <a:t>Identificador</a:t>
            </a:r>
            <a:r>
              <a:rPr lang="es-419"/>
              <a:t>: Un identificador único asociado a este proceso, para </a:t>
            </a:r>
            <a:r>
              <a:rPr lang="es-419">
                <a:highlight>
                  <a:srgbClr val="FFFF00"/>
                </a:highlight>
              </a:rPr>
              <a:t>distinguirlo</a:t>
            </a:r>
            <a:r>
              <a:rPr lang="es-419"/>
              <a:t> del resto de procesos.</a:t>
            </a:r>
            <a:endParaRPr/>
          </a:p>
          <a:p>
            <a:pPr indent="-308610" lvl="0" marL="457200" marR="0" rtl="0" algn="l">
              <a:lnSpc>
                <a:spcPct val="115000"/>
              </a:lnSpc>
              <a:spcBef>
                <a:spcPts val="0"/>
              </a:spcBef>
              <a:spcAft>
                <a:spcPts val="0"/>
              </a:spcAft>
              <a:buSzPct val="100000"/>
              <a:buChar char="●"/>
            </a:pPr>
            <a:r>
              <a:rPr b="1" lang="es-419"/>
              <a:t>Estado</a:t>
            </a:r>
            <a:r>
              <a:rPr lang="es-419"/>
              <a:t>: Si el proceso está actualmente corriendo, está en el </a:t>
            </a:r>
            <a:r>
              <a:rPr lang="es-419">
                <a:highlight>
                  <a:srgbClr val="FFFF00"/>
                </a:highlight>
              </a:rPr>
              <a:t>estado en ejecución</a:t>
            </a:r>
            <a:r>
              <a:rPr lang="es-419"/>
              <a:t>.</a:t>
            </a:r>
            <a:endParaRPr/>
          </a:p>
          <a:p>
            <a:pPr indent="-308610" lvl="0" marL="457200" marR="0" rtl="0" algn="l">
              <a:lnSpc>
                <a:spcPct val="115000"/>
              </a:lnSpc>
              <a:spcBef>
                <a:spcPts val="0"/>
              </a:spcBef>
              <a:spcAft>
                <a:spcPts val="0"/>
              </a:spcAft>
              <a:buSzPct val="100000"/>
              <a:buChar char="●"/>
            </a:pPr>
            <a:r>
              <a:rPr b="1" lang="es-419"/>
              <a:t>Prioridad</a:t>
            </a:r>
            <a:r>
              <a:rPr lang="es-419"/>
              <a:t>: Nivel de prioridad </a:t>
            </a:r>
            <a:r>
              <a:rPr lang="es-419">
                <a:highlight>
                  <a:srgbClr val="FFFF00"/>
                </a:highlight>
              </a:rPr>
              <a:t>relativo al resto</a:t>
            </a:r>
            <a:r>
              <a:rPr lang="es-419"/>
              <a:t> de procesos.</a:t>
            </a:r>
            <a:endParaRPr/>
          </a:p>
          <a:p>
            <a:pPr indent="-308610" lvl="0" marL="457200" marR="0" rtl="0" algn="l">
              <a:lnSpc>
                <a:spcPct val="115000"/>
              </a:lnSpc>
              <a:spcBef>
                <a:spcPts val="0"/>
              </a:spcBef>
              <a:spcAft>
                <a:spcPts val="0"/>
              </a:spcAft>
              <a:buSzPct val="100000"/>
              <a:buChar char="●"/>
            </a:pPr>
            <a:r>
              <a:rPr b="1" lang="es-419"/>
              <a:t>Contador de programa</a:t>
            </a:r>
            <a:r>
              <a:rPr lang="es-419"/>
              <a:t>: La dirección de la </a:t>
            </a:r>
            <a:r>
              <a:rPr lang="es-419">
                <a:highlight>
                  <a:srgbClr val="FFFF00"/>
                </a:highlight>
              </a:rPr>
              <a:t>siguiente instrucción</a:t>
            </a:r>
            <a:r>
              <a:rPr lang="es-419"/>
              <a:t> del programa que se ejecutará.</a:t>
            </a:r>
            <a:endParaRPr/>
          </a:p>
          <a:p>
            <a:pPr indent="-308610" lvl="0" marL="457200" marR="0" rtl="0" algn="l">
              <a:lnSpc>
                <a:spcPct val="115000"/>
              </a:lnSpc>
              <a:spcBef>
                <a:spcPts val="0"/>
              </a:spcBef>
              <a:spcAft>
                <a:spcPts val="0"/>
              </a:spcAft>
              <a:buSzPct val="100000"/>
              <a:buChar char="●"/>
            </a:pPr>
            <a:r>
              <a:rPr b="1" lang="es-419"/>
              <a:t>Punteros a memoria</a:t>
            </a:r>
            <a:r>
              <a:rPr lang="es-419"/>
              <a:t>: Incluye los </a:t>
            </a:r>
            <a:r>
              <a:rPr lang="es-419">
                <a:highlight>
                  <a:srgbClr val="FFFF00"/>
                </a:highlight>
              </a:rPr>
              <a:t>punteros al código de programa y los datos asociados a dicho proceso</a:t>
            </a:r>
            <a:r>
              <a:rPr lang="es-419"/>
              <a:t>, además de cualquier bloque de memoria compartido con otros procesos.</a:t>
            </a:r>
            <a:endParaRPr/>
          </a:p>
          <a:p>
            <a:pPr indent="-308610" lvl="0" marL="457200" marR="0" rtl="0" algn="l">
              <a:lnSpc>
                <a:spcPct val="115000"/>
              </a:lnSpc>
              <a:spcBef>
                <a:spcPts val="0"/>
              </a:spcBef>
              <a:spcAft>
                <a:spcPts val="0"/>
              </a:spcAft>
              <a:buSzPct val="100000"/>
              <a:buChar char="●"/>
            </a:pPr>
            <a:r>
              <a:rPr b="1" lang="es-419"/>
              <a:t>Datos de contexto</a:t>
            </a:r>
            <a:r>
              <a:rPr lang="es-419"/>
              <a:t>: Estos son datos que están presentes en los </a:t>
            </a:r>
            <a:r>
              <a:rPr lang="es-419">
                <a:highlight>
                  <a:srgbClr val="FFFF00"/>
                </a:highlight>
              </a:rPr>
              <a:t>registros del procesador</a:t>
            </a:r>
            <a:r>
              <a:rPr lang="es-419"/>
              <a:t> cuando el proceso está corriendo.</a:t>
            </a:r>
            <a:endParaRPr/>
          </a:p>
          <a:p>
            <a:pPr indent="-308610" lvl="0" marL="457200" marR="0" rtl="0" algn="l">
              <a:lnSpc>
                <a:spcPct val="115000"/>
              </a:lnSpc>
              <a:spcBef>
                <a:spcPts val="0"/>
              </a:spcBef>
              <a:spcAft>
                <a:spcPts val="0"/>
              </a:spcAft>
              <a:buSzPct val="100000"/>
              <a:buChar char="●"/>
            </a:pPr>
            <a:r>
              <a:rPr b="1" lang="es-419"/>
              <a:t>Información de estado de E/S</a:t>
            </a:r>
            <a:r>
              <a:rPr lang="es-419"/>
              <a:t>: Incluye las peticiones de E/S pendientes, dispositivos de E/S asignados a dicho proceso, una lista de los ficheros en uso por el mismo, etc.</a:t>
            </a:r>
            <a:endParaRPr/>
          </a:p>
          <a:p>
            <a:pPr indent="-308610" lvl="0" marL="457200" marR="0" rtl="0" algn="l">
              <a:lnSpc>
                <a:spcPct val="115000"/>
              </a:lnSpc>
              <a:spcBef>
                <a:spcPts val="0"/>
              </a:spcBef>
              <a:spcAft>
                <a:spcPts val="0"/>
              </a:spcAft>
              <a:buSzPct val="100000"/>
              <a:buChar char="●"/>
            </a:pPr>
            <a:r>
              <a:rPr b="1" lang="es-419"/>
              <a:t>Información de auditoría</a:t>
            </a:r>
            <a:r>
              <a:rPr lang="es-419"/>
              <a:t>: Puede incluir la cantidad de tiempo de procesador y de tiempo de reloj utilizados, así como los límites de tiempo, registros contables, etc.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2802750" y="802500"/>
            <a:ext cx="3538500" cy="353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Contenidos</a:t>
            </a:r>
            <a:endParaRPr/>
          </a:p>
          <a:p>
            <a:pPr indent="-304800" lvl="0" marL="457200" marR="0" rtl="0" algn="l">
              <a:lnSpc>
                <a:spcPct val="100000"/>
              </a:lnSpc>
              <a:spcBef>
                <a:spcPts val="0"/>
              </a:spcBef>
              <a:spcAft>
                <a:spcPts val="0"/>
              </a:spcAft>
              <a:buSzPts val="1200"/>
              <a:buFont typeface="Source Code Pro"/>
              <a:buChar char="●"/>
            </a:pPr>
            <a:r>
              <a:rPr lang="es-419" sz="1200">
                <a:latin typeface="Source Code Pro"/>
                <a:ea typeface="Source Code Pro"/>
                <a:cs typeface="Source Code Pro"/>
                <a:sym typeface="Source Code Pro"/>
              </a:rPr>
              <a:t>Sistemas operativos</a:t>
            </a:r>
            <a:endParaRPr sz="1200">
              <a:latin typeface="Source Code Pro"/>
              <a:ea typeface="Source Code Pro"/>
              <a:cs typeface="Source Code Pro"/>
              <a:sym typeface="Source Code Pro"/>
            </a:endParaRPr>
          </a:p>
          <a:p>
            <a:pPr indent="-304800" lvl="0" marL="457200" marR="0" rtl="0" algn="l">
              <a:lnSpc>
                <a:spcPct val="100000"/>
              </a:lnSpc>
              <a:spcBef>
                <a:spcPts val="0"/>
              </a:spcBef>
              <a:spcAft>
                <a:spcPts val="0"/>
              </a:spcAft>
              <a:buSzPts val="1200"/>
              <a:buFont typeface="Source Code Pro"/>
              <a:buChar char="●"/>
            </a:pPr>
            <a:r>
              <a:rPr lang="es-419" sz="1200">
                <a:latin typeface="Source Code Pro"/>
                <a:ea typeface="Source Code Pro"/>
                <a:cs typeface="Source Code Pro"/>
                <a:sym typeface="Source Code Pro"/>
              </a:rPr>
              <a:t>Procesos</a:t>
            </a:r>
            <a:endParaRPr sz="1200">
              <a:latin typeface="Source Code Pro"/>
              <a:ea typeface="Source Code Pro"/>
              <a:cs typeface="Source Code Pro"/>
              <a:sym typeface="Source Code Pro"/>
            </a:endParaRPr>
          </a:p>
          <a:p>
            <a:pPr indent="-304800" lvl="0" marL="457200" marR="0" rtl="0" algn="l">
              <a:lnSpc>
                <a:spcPct val="100000"/>
              </a:lnSpc>
              <a:spcBef>
                <a:spcPts val="0"/>
              </a:spcBef>
              <a:spcAft>
                <a:spcPts val="0"/>
              </a:spcAft>
              <a:buSzPts val="1200"/>
              <a:buFont typeface="Source Code Pro"/>
              <a:buChar char="●"/>
            </a:pPr>
            <a:r>
              <a:rPr lang="es-419" sz="1200">
                <a:latin typeface="Source Code Pro"/>
                <a:ea typeface="Source Code Pro"/>
                <a:cs typeface="Source Code Pro"/>
                <a:sym typeface="Source Code Pro"/>
              </a:rPr>
              <a:t>Arquitectura de una computadora</a:t>
            </a:r>
            <a:endParaRPr sz="1200">
              <a:latin typeface="Source Code Pro"/>
              <a:ea typeface="Source Code Pro"/>
              <a:cs typeface="Source Code Pro"/>
              <a:sym typeface="Source Code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PROCESOS</a:t>
            </a:r>
            <a:endParaRPr/>
          </a:p>
        </p:txBody>
      </p:sp>
      <p:sp>
        <p:nvSpPr>
          <p:cNvPr id="184" name="Google Shape;184;p32"/>
          <p:cNvSpPr txBox="1"/>
          <p:nvPr>
            <p:ph idx="1" type="body"/>
          </p:nvPr>
        </p:nvSpPr>
        <p:spPr>
          <a:xfrm>
            <a:off x="311700" y="1228675"/>
            <a:ext cx="5989500" cy="334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419"/>
              <a:t>La información de la lista anterior se almacena en una estructura de datos, que se suele llamar </a:t>
            </a:r>
            <a:r>
              <a:rPr b="1" lang="es-419">
                <a:highlight>
                  <a:srgbClr val="FFFF00"/>
                </a:highlight>
              </a:rPr>
              <a:t>bloque de control de proceso</a:t>
            </a:r>
            <a:r>
              <a:rPr lang="es-419"/>
              <a:t> (process control block), que el sistema operativo crea y gestiona. </a:t>
            </a:r>
            <a:endParaRPr/>
          </a:p>
          <a:p>
            <a:pPr indent="0" lvl="0" marL="0" rtl="0" algn="l">
              <a:spcBef>
                <a:spcPts val="1200"/>
              </a:spcBef>
              <a:spcAft>
                <a:spcPts val="1200"/>
              </a:spcAft>
              <a:buNone/>
            </a:pPr>
            <a:r>
              <a:rPr lang="es-419"/>
              <a:t>El punto más significativo en relación al bloque de control de proceso, o BCP, es que contiene </a:t>
            </a:r>
            <a:r>
              <a:rPr lang="es-419">
                <a:highlight>
                  <a:srgbClr val="FFFF00"/>
                </a:highlight>
              </a:rPr>
              <a:t>suficiente información</a:t>
            </a:r>
            <a:r>
              <a:rPr lang="es-419"/>
              <a:t> de forma que es posible interrumpir el proceso cuando está corriendo y posteriormente restaurar su estado de ejecución como si no hubiera habido interrupción alguna. </a:t>
            </a:r>
            <a:endParaRPr/>
          </a:p>
        </p:txBody>
      </p:sp>
      <p:pic>
        <p:nvPicPr>
          <p:cNvPr id="185" name="Google Shape;185;p32"/>
          <p:cNvPicPr preferRelativeResize="0"/>
          <p:nvPr/>
        </p:nvPicPr>
        <p:blipFill>
          <a:blip r:embed="rId3">
            <a:alphaModFix/>
          </a:blip>
          <a:stretch>
            <a:fillRect/>
          </a:stretch>
        </p:blipFill>
        <p:spPr>
          <a:xfrm>
            <a:off x="6301295" y="0"/>
            <a:ext cx="2842710"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PROCESOS</a:t>
            </a:r>
            <a:endParaRPr/>
          </a:p>
        </p:txBody>
      </p:sp>
      <p:sp>
        <p:nvSpPr>
          <p:cNvPr id="191" name="Google Shape;191;p33"/>
          <p:cNvSpPr txBox="1"/>
          <p:nvPr>
            <p:ph idx="1" type="body"/>
          </p:nvPr>
        </p:nvSpPr>
        <p:spPr>
          <a:xfrm>
            <a:off x="311700" y="1228675"/>
            <a:ext cx="5989500" cy="33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419"/>
              <a:t>El BCP es la herramienta clave que permite al sistema operativo </a:t>
            </a:r>
            <a:r>
              <a:rPr lang="es-419">
                <a:highlight>
                  <a:srgbClr val="FFFF00"/>
                </a:highlight>
              </a:rPr>
              <a:t>dar soporte a múltiples procesos y proporcionar multiprogramación</a:t>
            </a:r>
            <a:r>
              <a:rPr lang="es-419"/>
              <a:t>. Cuando un proceso se interrumpe, los valores actuales del contador de programa y los registros del procesador (datos de contexto) se guardan en los campos correspondientes del BCP y el estado del proceso se cambia a cualquier otro valor, como bloqueado o listo. </a:t>
            </a:r>
            <a:endParaRPr/>
          </a:p>
          <a:p>
            <a:pPr indent="0" lvl="0" marL="0" rtl="0" algn="l">
              <a:spcBef>
                <a:spcPts val="1200"/>
              </a:spcBef>
              <a:spcAft>
                <a:spcPts val="0"/>
              </a:spcAft>
              <a:buNone/>
            </a:pPr>
            <a:r>
              <a:rPr lang="es-419"/>
              <a:t>El sistema operativo </a:t>
            </a:r>
            <a:r>
              <a:rPr lang="es-419">
                <a:highlight>
                  <a:srgbClr val="FFFF00"/>
                </a:highlight>
              </a:rPr>
              <a:t>es libre</a:t>
            </a:r>
            <a:r>
              <a:rPr lang="es-419"/>
              <a:t> ahora para poner otro proceso en estado de ejecución.</a:t>
            </a:r>
            <a:endParaRPr/>
          </a:p>
          <a:p>
            <a:pPr indent="0" lvl="0" marL="0" rtl="0" algn="l">
              <a:spcBef>
                <a:spcPts val="1200"/>
              </a:spcBef>
              <a:spcAft>
                <a:spcPts val="1200"/>
              </a:spcAft>
              <a:buNone/>
            </a:pPr>
            <a:r>
              <a:t/>
            </a:r>
            <a:endParaRPr/>
          </a:p>
        </p:txBody>
      </p:sp>
      <p:pic>
        <p:nvPicPr>
          <p:cNvPr id="192" name="Google Shape;192;p33"/>
          <p:cNvPicPr preferRelativeResize="0"/>
          <p:nvPr/>
        </p:nvPicPr>
        <p:blipFill>
          <a:blip r:embed="rId3">
            <a:alphaModFix/>
          </a:blip>
          <a:stretch>
            <a:fillRect/>
          </a:stretch>
        </p:blipFill>
        <p:spPr>
          <a:xfrm>
            <a:off x="6301295" y="0"/>
            <a:ext cx="2842710"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PROCESOS</a:t>
            </a:r>
            <a:endParaRPr/>
          </a:p>
        </p:txBody>
      </p:sp>
      <p:sp>
        <p:nvSpPr>
          <p:cNvPr id="198" name="Google Shape;198;p3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s-419"/>
              <a:t>El contador de programa y los datos de contexto se recuperan y cargan en los registros del procesador y </a:t>
            </a:r>
            <a:r>
              <a:rPr lang="es-419">
                <a:highlight>
                  <a:srgbClr val="FFFF00"/>
                </a:highlight>
              </a:rPr>
              <a:t>este proceso comienza a correr</a:t>
            </a:r>
            <a:r>
              <a:rPr lang="es-419"/>
              <a:t>. </a:t>
            </a:r>
            <a:endParaRPr/>
          </a:p>
          <a:p>
            <a:pPr indent="0" lvl="0" marL="0" rtl="0" algn="l">
              <a:spcBef>
                <a:spcPts val="1200"/>
              </a:spcBef>
              <a:spcAft>
                <a:spcPts val="0"/>
              </a:spcAft>
              <a:buNone/>
            </a:pPr>
            <a:r>
              <a:rPr lang="es-419"/>
              <a:t>De esta forma, se puede decir que un proceso está compuesto del </a:t>
            </a:r>
            <a:r>
              <a:rPr lang="es-419">
                <a:highlight>
                  <a:srgbClr val="FFFF00"/>
                </a:highlight>
              </a:rPr>
              <a:t>código de programa y los datos asociados</a:t>
            </a:r>
            <a:r>
              <a:rPr lang="es-419"/>
              <a:t>, además del bloque de control de proceso o </a:t>
            </a:r>
            <a:r>
              <a:rPr lang="es-419">
                <a:highlight>
                  <a:srgbClr val="FFFF00"/>
                </a:highlight>
              </a:rPr>
              <a:t>BCP</a:t>
            </a:r>
            <a:r>
              <a:rPr lang="es-419"/>
              <a:t>.</a:t>
            </a:r>
            <a:endParaRPr/>
          </a:p>
          <a:p>
            <a:pPr indent="0" lvl="0" marL="0" rtl="0" algn="l">
              <a:spcBef>
                <a:spcPts val="1200"/>
              </a:spcBef>
              <a:spcAft>
                <a:spcPts val="1200"/>
              </a:spcAft>
              <a:buNone/>
            </a:pPr>
            <a:r>
              <a:rPr lang="es-419"/>
              <a:t>El procesador</a:t>
            </a:r>
            <a:r>
              <a:rPr lang="es-419"/>
              <a:t> conmuta de un proceso a otro </a:t>
            </a:r>
            <a:r>
              <a:rPr lang="es-419">
                <a:highlight>
                  <a:srgbClr val="FFFF00"/>
                </a:highlight>
              </a:rPr>
              <a:t>con rapidez</a:t>
            </a:r>
            <a:r>
              <a:rPr lang="es-419"/>
              <a:t>, ejecutando cada uno durante décimas o centésimas de milisegundos. En el transcurso de 1 segundo podría trabajar en varios de ellos, dando la apariencia de un </a:t>
            </a:r>
            <a:r>
              <a:rPr lang="es-419">
                <a:highlight>
                  <a:srgbClr val="FFFF00"/>
                </a:highlight>
              </a:rPr>
              <a:t>paralelismo o pseudoparalelismo</a:t>
            </a:r>
            <a:r>
              <a:rPr lang="es-419"/>
              <a:t>, para distinguirlo del verdadero paralelismo de hardware de los sistemas multiprocesadores que comparten la misma memoria física.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PROCESOS</a:t>
            </a:r>
            <a:endParaRPr/>
          </a:p>
        </p:txBody>
      </p:sp>
      <p:sp>
        <p:nvSpPr>
          <p:cNvPr id="204" name="Google Shape;204;p3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u="sng"/>
              <a:t>Creación</a:t>
            </a:r>
            <a:r>
              <a:rPr lang="es-419" u="sng"/>
              <a:t> de un proceso</a:t>
            </a:r>
            <a:r>
              <a:rPr lang="es-419"/>
              <a:t>:</a:t>
            </a:r>
            <a:endParaRPr/>
          </a:p>
          <a:p>
            <a:pPr indent="0" lvl="0" marL="0" rtl="0" algn="l">
              <a:spcBef>
                <a:spcPts val="1200"/>
              </a:spcBef>
              <a:spcAft>
                <a:spcPts val="1200"/>
              </a:spcAft>
              <a:buNone/>
            </a:pPr>
            <a:r>
              <a:rPr lang="es-419"/>
              <a:t>Cuando se va a añadir un nuevo proceso a aquellos que se están gestionando en un determinado momento, el sistema operativo </a:t>
            </a:r>
            <a:r>
              <a:rPr lang="es-419">
                <a:highlight>
                  <a:srgbClr val="FFFF00"/>
                </a:highlight>
              </a:rPr>
              <a:t>construye las estructuras de datos</a:t>
            </a:r>
            <a:r>
              <a:rPr lang="es-419"/>
              <a:t> que se usan para manejar el proceso y reserva el espacio de direcciones en memoria principal para el proceso. Estas acciones constituyen </a:t>
            </a:r>
            <a:r>
              <a:rPr lang="es-419">
                <a:highlight>
                  <a:srgbClr val="FFFF00"/>
                </a:highlight>
              </a:rPr>
              <a:t>la creación de un nuevo proceso</a:t>
            </a:r>
            <a:r>
              <a:rPr lang="es-419"/>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PROCESOS</a:t>
            </a:r>
            <a:endParaRPr/>
          </a:p>
        </p:txBody>
      </p:sp>
      <p:sp>
        <p:nvSpPr>
          <p:cNvPr id="210" name="Google Shape;210;p3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Hay cuatro </a:t>
            </a:r>
            <a:r>
              <a:rPr lang="es-419">
                <a:highlight>
                  <a:srgbClr val="FFFF00"/>
                </a:highlight>
              </a:rPr>
              <a:t>eventos principales que provocan</a:t>
            </a:r>
            <a:r>
              <a:rPr lang="es-419"/>
              <a:t> la creación de procesos:</a:t>
            </a:r>
            <a:endParaRPr/>
          </a:p>
          <a:p>
            <a:pPr indent="-342900" lvl="0" marL="457200" rtl="0" algn="l">
              <a:spcBef>
                <a:spcPts val="1200"/>
              </a:spcBef>
              <a:spcAft>
                <a:spcPts val="0"/>
              </a:spcAft>
              <a:buSzPts val="1800"/>
              <a:buAutoNum type="arabicPeriod"/>
            </a:pPr>
            <a:r>
              <a:rPr lang="es-419"/>
              <a:t>El arranque del sistema.</a:t>
            </a:r>
            <a:endParaRPr/>
          </a:p>
          <a:p>
            <a:pPr indent="-342900" lvl="0" marL="457200" rtl="0" algn="l">
              <a:spcBef>
                <a:spcPts val="0"/>
              </a:spcBef>
              <a:spcAft>
                <a:spcPts val="0"/>
              </a:spcAft>
              <a:buSzPts val="1800"/>
              <a:buAutoNum type="arabicPeriod"/>
            </a:pPr>
            <a:r>
              <a:rPr lang="es-419"/>
              <a:t>La ejecución, desde un proceso, de una llamada al sistema para creación de procesos.</a:t>
            </a:r>
            <a:endParaRPr/>
          </a:p>
          <a:p>
            <a:pPr indent="-342900" lvl="0" marL="457200" rtl="0" algn="l">
              <a:spcBef>
                <a:spcPts val="0"/>
              </a:spcBef>
              <a:spcAft>
                <a:spcPts val="0"/>
              </a:spcAft>
              <a:buSzPts val="1800"/>
              <a:buAutoNum type="arabicPeriod"/>
            </a:pPr>
            <a:r>
              <a:rPr lang="es-419"/>
              <a:t>Una petición de usuario para crear un proceso.</a:t>
            </a:r>
            <a:endParaRPr/>
          </a:p>
          <a:p>
            <a:pPr indent="-342900" lvl="0" marL="457200" rtl="0" algn="l">
              <a:spcBef>
                <a:spcPts val="0"/>
              </a:spcBef>
              <a:spcAft>
                <a:spcPts val="0"/>
              </a:spcAft>
              <a:buSzPts val="1800"/>
              <a:buAutoNum type="arabicPeriod"/>
            </a:pPr>
            <a:r>
              <a:rPr lang="es-419"/>
              <a:t>El inicio de un trabajo por lotes.</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PROCESOS</a:t>
            </a:r>
            <a:endParaRPr/>
          </a:p>
        </p:txBody>
      </p:sp>
      <p:sp>
        <p:nvSpPr>
          <p:cNvPr id="216" name="Google Shape;216;p37"/>
          <p:cNvSpPr txBox="1"/>
          <p:nvPr>
            <p:ph idx="1" type="body"/>
          </p:nvPr>
        </p:nvSpPr>
        <p:spPr>
          <a:xfrm>
            <a:off x="311700" y="1228675"/>
            <a:ext cx="2507700" cy="297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Modelo de procesos de </a:t>
            </a:r>
            <a:r>
              <a:rPr lang="es-419">
                <a:highlight>
                  <a:srgbClr val="FFFF00"/>
                </a:highlight>
              </a:rPr>
              <a:t>dos estados</a:t>
            </a:r>
            <a:r>
              <a:rPr lang="es-419"/>
              <a:t>:</a:t>
            </a:r>
            <a:endParaRPr/>
          </a:p>
          <a:p>
            <a:pPr indent="0" lvl="0" marL="0" rtl="0" algn="l">
              <a:spcBef>
                <a:spcPts val="1200"/>
              </a:spcBef>
              <a:spcAft>
                <a:spcPts val="1200"/>
              </a:spcAft>
              <a:buNone/>
            </a:pPr>
            <a:r>
              <a:t/>
            </a:r>
            <a:endParaRPr/>
          </a:p>
        </p:txBody>
      </p:sp>
      <p:pic>
        <p:nvPicPr>
          <p:cNvPr id="217" name="Google Shape;217;p37"/>
          <p:cNvPicPr preferRelativeResize="0"/>
          <p:nvPr/>
        </p:nvPicPr>
        <p:blipFill>
          <a:blip r:embed="rId3">
            <a:alphaModFix/>
          </a:blip>
          <a:stretch>
            <a:fillRect/>
          </a:stretch>
        </p:blipFill>
        <p:spPr>
          <a:xfrm>
            <a:off x="3042675" y="281637"/>
            <a:ext cx="5923075" cy="4580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8"/>
          <p:cNvPicPr preferRelativeResize="0"/>
          <p:nvPr/>
        </p:nvPicPr>
        <p:blipFill>
          <a:blip r:embed="rId3">
            <a:alphaModFix/>
          </a:blip>
          <a:stretch>
            <a:fillRect/>
          </a:stretch>
        </p:blipFill>
        <p:spPr>
          <a:xfrm>
            <a:off x="500799" y="1086150"/>
            <a:ext cx="8643200" cy="3420300"/>
          </a:xfrm>
          <a:prstGeom prst="rect">
            <a:avLst/>
          </a:prstGeom>
          <a:noFill/>
          <a:ln>
            <a:noFill/>
          </a:ln>
        </p:spPr>
      </p:pic>
      <p:sp>
        <p:nvSpPr>
          <p:cNvPr id="223" name="Google Shape;223;p3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PROCESOS</a:t>
            </a:r>
            <a:endParaRPr/>
          </a:p>
        </p:txBody>
      </p:sp>
      <p:sp>
        <p:nvSpPr>
          <p:cNvPr id="224" name="Google Shape;224;p38"/>
          <p:cNvSpPr txBox="1"/>
          <p:nvPr>
            <p:ph idx="1" type="body"/>
          </p:nvPr>
        </p:nvSpPr>
        <p:spPr>
          <a:xfrm>
            <a:off x="311700" y="2819475"/>
            <a:ext cx="2507700" cy="1380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a:t>Modelo de procesos de </a:t>
            </a:r>
            <a:r>
              <a:rPr lang="es-419">
                <a:highlight>
                  <a:srgbClr val="FFFF00"/>
                </a:highlight>
              </a:rPr>
              <a:t>cinco</a:t>
            </a:r>
            <a:r>
              <a:rPr lang="es-419">
                <a:highlight>
                  <a:srgbClr val="FFFF00"/>
                </a:highlight>
              </a:rPr>
              <a:t> estados</a:t>
            </a:r>
            <a:r>
              <a:rPr lang="es-419"/>
              <a:t>:</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PROCESOS</a:t>
            </a:r>
            <a:endParaRPr/>
          </a:p>
        </p:txBody>
      </p:sp>
      <p:sp>
        <p:nvSpPr>
          <p:cNvPr id="230" name="Google Shape;230;p3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u="sng"/>
              <a:t>Finalización</a:t>
            </a:r>
            <a:r>
              <a:rPr lang="es-419" u="sng"/>
              <a:t> </a:t>
            </a:r>
            <a:r>
              <a:rPr lang="es-419" u="sng"/>
              <a:t>de un proceso</a:t>
            </a:r>
            <a:r>
              <a:rPr lang="es-419"/>
              <a:t>:</a:t>
            </a:r>
            <a:endParaRPr/>
          </a:p>
          <a:p>
            <a:pPr indent="0" lvl="0" marL="0" rtl="0" algn="l">
              <a:spcBef>
                <a:spcPts val="1200"/>
              </a:spcBef>
              <a:spcAft>
                <a:spcPts val="0"/>
              </a:spcAft>
              <a:buNone/>
            </a:pPr>
            <a:r>
              <a:rPr lang="es-419"/>
              <a:t>Todo sistema debe proporcionar los </a:t>
            </a:r>
            <a:r>
              <a:rPr lang="es-419">
                <a:highlight>
                  <a:srgbClr val="FFFF00"/>
                </a:highlight>
              </a:rPr>
              <a:t>mecanismos</a:t>
            </a:r>
            <a:r>
              <a:rPr lang="es-419"/>
              <a:t> mediante los cuales un proceso indica su finalización, o que ha completado su tarea.</a:t>
            </a:r>
            <a:endParaRPr/>
          </a:p>
          <a:p>
            <a:pPr indent="0" lvl="0" marL="0" rtl="0" algn="l">
              <a:spcBef>
                <a:spcPts val="1200"/>
              </a:spcBef>
              <a:spcAft>
                <a:spcPts val="1200"/>
              </a:spcAft>
              <a:buNone/>
            </a:pPr>
            <a:r>
              <a:t/>
            </a:r>
            <a:endParaRPr/>
          </a:p>
        </p:txBody>
      </p:sp>
      <p:pic>
        <p:nvPicPr>
          <p:cNvPr id="231" name="Google Shape;231;p39"/>
          <p:cNvPicPr preferRelativeResize="0"/>
          <p:nvPr/>
        </p:nvPicPr>
        <p:blipFill>
          <a:blip r:embed="rId3">
            <a:alphaModFix/>
          </a:blip>
          <a:stretch>
            <a:fillRect/>
          </a:stretch>
        </p:blipFill>
        <p:spPr>
          <a:xfrm>
            <a:off x="3276600" y="3152038"/>
            <a:ext cx="2590800" cy="1362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PROCESOS</a:t>
            </a:r>
            <a:endParaRPr/>
          </a:p>
        </p:txBody>
      </p:sp>
      <p:sp>
        <p:nvSpPr>
          <p:cNvPr id="237" name="Google Shape;237;p40"/>
          <p:cNvSpPr txBox="1"/>
          <p:nvPr>
            <p:ph idx="1" type="body"/>
          </p:nvPr>
        </p:nvSpPr>
        <p:spPr>
          <a:xfrm>
            <a:off x="1686975" y="235950"/>
            <a:ext cx="7457100" cy="4907700"/>
          </a:xfrm>
          <a:prstGeom prst="rect">
            <a:avLst/>
          </a:prstGeom>
        </p:spPr>
        <p:txBody>
          <a:bodyPr anchorCtr="0" anchor="t" bIns="91425" lIns="91425" spcFirstLastPara="1" rIns="91425" wrap="square" tIns="91425">
            <a:normAutofit fontScale="62500" lnSpcReduction="20000"/>
          </a:bodyPr>
          <a:lstStyle/>
          <a:p>
            <a:pPr indent="-300037" lvl="0" marL="457200" rtl="0" algn="l">
              <a:spcBef>
                <a:spcPts val="0"/>
              </a:spcBef>
              <a:spcAft>
                <a:spcPts val="0"/>
              </a:spcAft>
              <a:buSzPct val="100000"/>
              <a:buChar char="●"/>
            </a:pPr>
            <a:r>
              <a:rPr b="1" lang="es-419"/>
              <a:t>Finalización normal</a:t>
            </a:r>
            <a:r>
              <a:rPr lang="es-419"/>
              <a:t>: El proceso ejecuta una llamada al sistema operativo para indicar que ha completado su ejecución.</a:t>
            </a:r>
            <a:endParaRPr/>
          </a:p>
          <a:p>
            <a:pPr indent="-300037" lvl="0" marL="457200" rtl="0" algn="l">
              <a:spcBef>
                <a:spcPts val="0"/>
              </a:spcBef>
              <a:spcAft>
                <a:spcPts val="0"/>
              </a:spcAft>
              <a:buSzPct val="100000"/>
              <a:buChar char="●"/>
            </a:pPr>
            <a:r>
              <a:rPr b="1" lang="es-419"/>
              <a:t>Límite de tiempo excedido</a:t>
            </a:r>
            <a:r>
              <a:rPr lang="es-419"/>
              <a:t>: El proceso ha ejecutado más tiempo del especificado en un límite máximo.</a:t>
            </a:r>
            <a:endParaRPr/>
          </a:p>
          <a:p>
            <a:pPr indent="-300037" lvl="0" marL="457200" rtl="0" algn="l">
              <a:spcBef>
                <a:spcPts val="0"/>
              </a:spcBef>
              <a:spcAft>
                <a:spcPts val="0"/>
              </a:spcAft>
              <a:buSzPct val="100000"/>
              <a:buChar char="●"/>
            </a:pPr>
            <a:r>
              <a:rPr b="1" lang="es-419"/>
              <a:t>Memoria no disponible</a:t>
            </a:r>
            <a:r>
              <a:rPr lang="es-419"/>
              <a:t>: El proceso requiere más memoria de la que el sistema puede proporcionar.</a:t>
            </a:r>
            <a:endParaRPr/>
          </a:p>
          <a:p>
            <a:pPr indent="-300037" lvl="0" marL="457200" rtl="0" algn="l">
              <a:spcBef>
                <a:spcPts val="0"/>
              </a:spcBef>
              <a:spcAft>
                <a:spcPts val="0"/>
              </a:spcAft>
              <a:buSzPct val="100000"/>
              <a:buChar char="●"/>
            </a:pPr>
            <a:r>
              <a:rPr b="1" lang="es-419"/>
              <a:t>Violaciones de frontera</a:t>
            </a:r>
            <a:r>
              <a:rPr lang="es-419"/>
              <a:t>: El proceso trata de acceder a una posición de memoria a la cual no tiene acceso permitido.</a:t>
            </a:r>
            <a:endParaRPr/>
          </a:p>
          <a:p>
            <a:pPr indent="-300037" lvl="0" marL="457200" rtl="0" algn="l">
              <a:spcBef>
                <a:spcPts val="0"/>
              </a:spcBef>
              <a:spcAft>
                <a:spcPts val="0"/>
              </a:spcAft>
              <a:buSzPct val="100000"/>
              <a:buChar char="●"/>
            </a:pPr>
            <a:r>
              <a:rPr b="1" lang="es-419"/>
              <a:t>Error de protección</a:t>
            </a:r>
            <a:r>
              <a:rPr lang="es-419"/>
              <a:t>: El proceso trata de usar un recurso al que no tiene permitido acceder o trata de utilizarlo de una forma no apropiada.</a:t>
            </a:r>
            <a:endParaRPr/>
          </a:p>
          <a:p>
            <a:pPr indent="-300037" lvl="0" marL="457200" rtl="0" algn="l">
              <a:spcBef>
                <a:spcPts val="0"/>
              </a:spcBef>
              <a:spcAft>
                <a:spcPts val="0"/>
              </a:spcAft>
              <a:buSzPct val="100000"/>
              <a:buChar char="●"/>
            </a:pPr>
            <a:r>
              <a:rPr b="1" lang="es-419"/>
              <a:t>Error aritmético</a:t>
            </a:r>
            <a:r>
              <a:rPr lang="es-419"/>
              <a:t>: El proceso trata de realizar una operación de cálculo no permitida o trata de almacenar números mayores de los que la representación hardware puede codificar.</a:t>
            </a:r>
            <a:endParaRPr/>
          </a:p>
          <a:p>
            <a:pPr indent="-300037" lvl="0" marL="457200" rtl="0" algn="l">
              <a:spcBef>
                <a:spcPts val="0"/>
              </a:spcBef>
              <a:spcAft>
                <a:spcPts val="0"/>
              </a:spcAft>
              <a:buSzPct val="100000"/>
              <a:buChar char="●"/>
            </a:pPr>
            <a:r>
              <a:rPr b="1" lang="es-419"/>
              <a:t>Límite de tiempo</a:t>
            </a:r>
            <a:r>
              <a:rPr lang="es-419"/>
              <a:t>: El proceso ha esperado más tiempo que el especificado en un valor máximo para que se cumpla un determinado evento.</a:t>
            </a:r>
            <a:endParaRPr/>
          </a:p>
          <a:p>
            <a:pPr indent="-300037" lvl="0" marL="457200" rtl="0" algn="l">
              <a:spcBef>
                <a:spcPts val="0"/>
              </a:spcBef>
              <a:spcAft>
                <a:spcPts val="0"/>
              </a:spcAft>
              <a:buSzPct val="100000"/>
              <a:buChar char="●"/>
            </a:pPr>
            <a:r>
              <a:rPr b="1" lang="es-419"/>
              <a:t>Fallo de E/S</a:t>
            </a:r>
            <a:r>
              <a:rPr lang="es-419"/>
              <a:t>: Se ha producido un error durante una operación de E/S.</a:t>
            </a:r>
            <a:endParaRPr/>
          </a:p>
          <a:p>
            <a:pPr indent="-300037" lvl="0" marL="457200" rtl="0" algn="l">
              <a:spcBef>
                <a:spcPts val="0"/>
              </a:spcBef>
              <a:spcAft>
                <a:spcPts val="0"/>
              </a:spcAft>
              <a:buSzPct val="100000"/>
              <a:buChar char="●"/>
            </a:pPr>
            <a:r>
              <a:rPr b="1" lang="es-419"/>
              <a:t>Instrucción no válida</a:t>
            </a:r>
            <a:r>
              <a:rPr lang="es-419"/>
              <a:t>: El proceso intenta ejecutar una instrucción inexistente.</a:t>
            </a:r>
            <a:endParaRPr/>
          </a:p>
          <a:p>
            <a:pPr indent="-300037" lvl="0" marL="457200" rtl="0" algn="l">
              <a:spcBef>
                <a:spcPts val="0"/>
              </a:spcBef>
              <a:spcAft>
                <a:spcPts val="0"/>
              </a:spcAft>
              <a:buSzPct val="100000"/>
              <a:buChar char="●"/>
            </a:pPr>
            <a:r>
              <a:rPr b="1" lang="es-419"/>
              <a:t>Instrucción privilegiada</a:t>
            </a:r>
            <a:r>
              <a:rPr lang="es-419"/>
              <a:t>: El proceso intenta utilizar una instrucción reservada al sistema operativo.</a:t>
            </a:r>
            <a:endParaRPr/>
          </a:p>
          <a:p>
            <a:pPr indent="-300037" lvl="0" marL="457200" rtl="0" algn="l">
              <a:spcBef>
                <a:spcPts val="0"/>
              </a:spcBef>
              <a:spcAft>
                <a:spcPts val="0"/>
              </a:spcAft>
              <a:buSzPct val="100000"/>
              <a:buChar char="●"/>
            </a:pPr>
            <a:r>
              <a:rPr b="1" lang="es-419"/>
              <a:t>Uso inapropiado de datos</a:t>
            </a:r>
            <a:r>
              <a:rPr lang="es-419"/>
              <a:t>: Una porción de datos es de tipo erróneo o no se encuentra inicializada.</a:t>
            </a:r>
            <a:endParaRPr/>
          </a:p>
          <a:p>
            <a:pPr indent="-300037" lvl="0" marL="457200" rtl="0" algn="l">
              <a:spcBef>
                <a:spcPts val="0"/>
              </a:spcBef>
              <a:spcAft>
                <a:spcPts val="0"/>
              </a:spcAft>
              <a:buSzPct val="100000"/>
              <a:buChar char="●"/>
            </a:pPr>
            <a:r>
              <a:rPr b="1" lang="es-419"/>
              <a:t>Intervención del operador</a:t>
            </a:r>
            <a:r>
              <a:rPr lang="es-419"/>
              <a:t>: El usuario o el sistema operativo ha finalizado el proceso.</a:t>
            </a:r>
            <a:endParaRPr/>
          </a:p>
          <a:p>
            <a:pPr indent="-300037" lvl="0" marL="457200" rtl="0" algn="l">
              <a:spcBef>
                <a:spcPts val="0"/>
              </a:spcBef>
              <a:spcAft>
                <a:spcPts val="0"/>
              </a:spcAft>
              <a:buSzPct val="100000"/>
              <a:buChar char="●"/>
            </a:pPr>
            <a:r>
              <a:rPr b="1" lang="es-419"/>
              <a:t>Terminación del proceso padre</a:t>
            </a:r>
            <a:r>
              <a:rPr lang="es-419"/>
              <a:t>: Cuando un proceso padre termina, el sistema operativo finaliza todos los procesos hijos descendientes de dicho padre.</a:t>
            </a:r>
            <a:endParaRPr/>
          </a:p>
          <a:p>
            <a:pPr indent="-300037" lvl="0" marL="457200" rtl="0" algn="l">
              <a:spcBef>
                <a:spcPts val="0"/>
              </a:spcBef>
              <a:spcAft>
                <a:spcPts val="0"/>
              </a:spcAft>
              <a:buSzPct val="100000"/>
              <a:buChar char="●"/>
            </a:pPr>
            <a:r>
              <a:rPr b="1" lang="es-419"/>
              <a:t>Solicitud del proceso padre</a:t>
            </a:r>
            <a:r>
              <a:rPr lang="es-419"/>
              <a:t>: Un proceso padre habitualmente tiene autoridad para finalizar sus propios procesos descendientes.</a:t>
            </a:r>
            <a:endParaRPr/>
          </a:p>
        </p:txBody>
      </p:sp>
      <p:sp>
        <p:nvSpPr>
          <p:cNvPr id="238" name="Google Shape;238;p40"/>
          <p:cNvSpPr txBox="1"/>
          <p:nvPr/>
        </p:nvSpPr>
        <p:spPr>
          <a:xfrm>
            <a:off x="0" y="1703700"/>
            <a:ext cx="1793100" cy="17361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lang="es-419" sz="1800" u="sng">
                <a:solidFill>
                  <a:schemeClr val="dk2"/>
                </a:solidFill>
                <a:latin typeface="Source Code Pro"/>
                <a:ea typeface="Source Code Pro"/>
                <a:cs typeface="Source Code Pro"/>
                <a:sym typeface="Source Code Pro"/>
              </a:rPr>
              <a:t>Razones para la terminación de un proceso</a:t>
            </a:r>
            <a:r>
              <a:rPr lang="es-419" sz="1800">
                <a:solidFill>
                  <a:schemeClr val="dk2"/>
                </a:solidFill>
                <a:latin typeface="Source Code Pro"/>
                <a:ea typeface="Source Code Pro"/>
                <a:cs typeface="Source Code Pro"/>
                <a:sym typeface="Source Code Pro"/>
              </a:rPr>
              <a:t>:</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490250" y="526350"/>
            <a:ext cx="7725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sz="4800"/>
              <a:t>Arquitectura de una computadora</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490250" y="526350"/>
            <a:ext cx="7725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sz="4800"/>
              <a:t>Sistemas operativos</a:t>
            </a:r>
            <a:endParaRPr sz="4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249" name="Google Shape;249;p4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u="sng"/>
              <a:t>Según</a:t>
            </a:r>
            <a:r>
              <a:rPr lang="es-419" u="sng"/>
              <a:t> la RAE</a:t>
            </a:r>
            <a:r>
              <a:rPr lang="es-419"/>
              <a:t>:</a:t>
            </a:r>
            <a:endParaRPr/>
          </a:p>
          <a:p>
            <a:pPr indent="0" lvl="0" marL="0" marR="0" rtl="0" algn="l">
              <a:lnSpc>
                <a:spcPct val="115000"/>
              </a:lnSpc>
              <a:spcBef>
                <a:spcPts val="1200"/>
              </a:spcBef>
              <a:spcAft>
                <a:spcPts val="0"/>
              </a:spcAft>
              <a:buNone/>
            </a:pPr>
            <a:r>
              <a:rPr lang="es-419"/>
              <a:t>Una computadora es una </a:t>
            </a:r>
            <a:r>
              <a:rPr lang="es-419">
                <a:highlight>
                  <a:srgbClr val="FFFF00"/>
                </a:highlight>
              </a:rPr>
              <a:t>m</a:t>
            </a:r>
            <a:r>
              <a:rPr lang="es-419">
                <a:highlight>
                  <a:srgbClr val="FFFF00"/>
                </a:highlight>
              </a:rPr>
              <a:t>áquina electrónica</a:t>
            </a:r>
            <a:r>
              <a:rPr lang="es-419"/>
              <a:t> que, mediante determinados programas, permite </a:t>
            </a:r>
            <a:r>
              <a:rPr lang="es-419">
                <a:highlight>
                  <a:srgbClr val="FFFF00"/>
                </a:highlight>
              </a:rPr>
              <a:t>almacenar y tratar información</a:t>
            </a:r>
            <a:r>
              <a:rPr lang="es-419"/>
              <a:t> y </a:t>
            </a:r>
            <a:r>
              <a:rPr lang="es-419">
                <a:highlight>
                  <a:srgbClr val="FFFF00"/>
                </a:highlight>
              </a:rPr>
              <a:t>resolver problemas</a:t>
            </a:r>
            <a:r>
              <a:rPr lang="es-419"/>
              <a:t> de diversa índole.</a:t>
            </a:r>
            <a:endParaRPr/>
          </a:p>
          <a:p>
            <a:pPr indent="0" lvl="0" marL="0" rtl="0" algn="l">
              <a:spcBef>
                <a:spcPts val="1200"/>
              </a:spcBef>
              <a:spcAft>
                <a:spcPts val="1200"/>
              </a:spcAft>
              <a:buNone/>
            </a:pPr>
            <a:r>
              <a:t/>
            </a:r>
            <a:endParaRPr/>
          </a:p>
        </p:txBody>
      </p:sp>
      <p:pic>
        <p:nvPicPr>
          <p:cNvPr id="250" name="Google Shape;250;p42"/>
          <p:cNvPicPr preferRelativeResize="0"/>
          <p:nvPr/>
        </p:nvPicPr>
        <p:blipFill>
          <a:blip r:embed="rId3">
            <a:alphaModFix/>
          </a:blip>
          <a:stretch>
            <a:fillRect/>
          </a:stretch>
        </p:blipFill>
        <p:spPr>
          <a:xfrm>
            <a:off x="3540132" y="2993999"/>
            <a:ext cx="2063750" cy="1800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pic>
        <p:nvPicPr>
          <p:cNvPr id="256" name="Google Shape;256;p43"/>
          <p:cNvPicPr preferRelativeResize="0"/>
          <p:nvPr/>
        </p:nvPicPr>
        <p:blipFill>
          <a:blip r:embed="rId3">
            <a:alphaModFix/>
          </a:blip>
          <a:stretch>
            <a:fillRect/>
          </a:stretch>
        </p:blipFill>
        <p:spPr>
          <a:xfrm>
            <a:off x="1945200" y="1093850"/>
            <a:ext cx="5253600" cy="4049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262" name="Google Shape;262;p4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0" lvl="0" marL="0" marR="0" rtl="0" algn="ctr">
              <a:lnSpc>
                <a:spcPct val="115000"/>
              </a:lnSpc>
              <a:spcBef>
                <a:spcPts val="0"/>
              </a:spcBef>
              <a:spcAft>
                <a:spcPts val="0"/>
              </a:spcAft>
              <a:buNone/>
            </a:pPr>
            <a:r>
              <a:rPr i="1" lang="es-419" u="sng"/>
              <a:t>¿Qué es el hardware?</a:t>
            </a:r>
            <a:endParaRPr i="1" u="sng"/>
          </a:p>
          <a:p>
            <a:pPr indent="0" lvl="0" marL="0" marR="0" rtl="0" algn="l">
              <a:lnSpc>
                <a:spcPct val="115000"/>
              </a:lnSpc>
              <a:spcBef>
                <a:spcPts val="1200"/>
              </a:spcBef>
              <a:spcAft>
                <a:spcPts val="0"/>
              </a:spcAft>
              <a:buNone/>
            </a:pPr>
            <a:r>
              <a:rPr lang="es-419"/>
              <a:t>Es la parte que puedes ver y tocar de los dispositivos. Es decir, todos los componentes de su </a:t>
            </a:r>
            <a:r>
              <a:rPr lang="es-419">
                <a:highlight>
                  <a:srgbClr val="FFFF00"/>
                </a:highlight>
              </a:rPr>
              <a:t>estructura física</a:t>
            </a:r>
            <a:r>
              <a:rPr lang="es-419"/>
              <a:t>.</a:t>
            </a:r>
            <a:endParaRPr/>
          </a:p>
          <a:p>
            <a:pPr indent="0" lvl="0" marL="0" marR="0" rtl="0" algn="ctr">
              <a:lnSpc>
                <a:spcPct val="115000"/>
              </a:lnSpc>
              <a:spcBef>
                <a:spcPts val="1200"/>
              </a:spcBef>
              <a:spcAft>
                <a:spcPts val="0"/>
              </a:spcAft>
              <a:buNone/>
            </a:pPr>
            <a:r>
              <a:rPr i="1" lang="es-419" u="sng"/>
              <a:t>¿Cuál es el software?</a:t>
            </a:r>
            <a:endParaRPr i="1" u="sng"/>
          </a:p>
          <a:p>
            <a:pPr indent="0" lvl="0" marL="0" marR="0" rtl="0" algn="l">
              <a:lnSpc>
                <a:spcPct val="115000"/>
              </a:lnSpc>
              <a:spcBef>
                <a:spcPts val="1200"/>
              </a:spcBef>
              <a:spcAft>
                <a:spcPts val="0"/>
              </a:spcAft>
              <a:buNone/>
            </a:pPr>
            <a:r>
              <a:rPr lang="es-419"/>
              <a:t>Estos son los </a:t>
            </a:r>
            <a:r>
              <a:rPr lang="es-419">
                <a:highlight>
                  <a:srgbClr val="FFFF00"/>
                </a:highlight>
              </a:rPr>
              <a:t>programas informáticos</a:t>
            </a:r>
            <a:r>
              <a:rPr lang="es-419"/>
              <a:t> que hacen posible la ejecución de tareas específicas dentro de una computadora. Por ejemplo, los sistemas operativos, aplicaciones, navegadores web,  juegos o programas.</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268" name="Google Shape;268;p4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marR="0" rtl="0" algn="just">
              <a:lnSpc>
                <a:spcPct val="115000"/>
              </a:lnSpc>
              <a:spcBef>
                <a:spcPts val="0"/>
              </a:spcBef>
              <a:spcAft>
                <a:spcPts val="0"/>
              </a:spcAft>
              <a:buSzPts val="1800"/>
              <a:buChar char="●"/>
            </a:pPr>
            <a:r>
              <a:rPr b="1" lang="es-419"/>
              <a:t>Componentes externos</a:t>
            </a:r>
            <a:r>
              <a:rPr lang="es-419"/>
              <a:t>: También llamados </a:t>
            </a:r>
            <a:r>
              <a:rPr lang="es-419">
                <a:highlight>
                  <a:srgbClr val="FFFF00"/>
                </a:highlight>
              </a:rPr>
              <a:t>periféricos</a:t>
            </a:r>
            <a:r>
              <a:rPr lang="es-419"/>
              <a:t>, son </a:t>
            </a:r>
            <a:r>
              <a:rPr lang="es-419">
                <a:highlight>
                  <a:srgbClr val="FFFF00"/>
                </a:highlight>
              </a:rPr>
              <a:t>dispositivos externos</a:t>
            </a:r>
            <a:r>
              <a:rPr lang="es-419"/>
              <a:t> a la computadora que están conectados a esta pero que no son parte del equipo principal y que </a:t>
            </a:r>
            <a:r>
              <a:rPr lang="es-419">
                <a:highlight>
                  <a:srgbClr val="FFFF00"/>
                </a:highlight>
              </a:rPr>
              <a:t>permiten la entrada y salida</a:t>
            </a:r>
            <a:r>
              <a:rPr lang="es-419"/>
              <a:t> de información desde o hacia la computadora.</a:t>
            </a:r>
            <a:endParaRPr/>
          </a:p>
          <a:p>
            <a:pPr indent="-342900" lvl="0" marL="457200" rtl="0" algn="just">
              <a:spcBef>
                <a:spcPts val="0"/>
              </a:spcBef>
              <a:spcAft>
                <a:spcPts val="0"/>
              </a:spcAft>
              <a:buSzPts val="1800"/>
              <a:buChar char="●"/>
            </a:pPr>
            <a:r>
              <a:rPr b="1" lang="es-419"/>
              <a:t>Componentes internos</a:t>
            </a:r>
            <a:r>
              <a:rPr lang="es-419"/>
              <a:t>: Conjunto de los dispositivos que </a:t>
            </a:r>
            <a:r>
              <a:rPr lang="es-419">
                <a:highlight>
                  <a:srgbClr val="FFFF00"/>
                </a:highlight>
              </a:rPr>
              <a:t>componen la unidad central</a:t>
            </a:r>
            <a:r>
              <a:rPr lang="es-419"/>
              <a:t> y que se encargan del control y manejo de los datos.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274" name="Google Shape;274;p46"/>
          <p:cNvSpPr txBox="1"/>
          <p:nvPr>
            <p:ph idx="1" type="body"/>
          </p:nvPr>
        </p:nvSpPr>
        <p:spPr>
          <a:xfrm>
            <a:off x="311700" y="1076275"/>
            <a:ext cx="8520600" cy="3340200"/>
          </a:xfrm>
          <a:prstGeom prst="rect">
            <a:avLst/>
          </a:prstGeom>
        </p:spPr>
        <p:txBody>
          <a:bodyPr anchorCtr="0" anchor="t" bIns="91425" lIns="91425" spcFirstLastPara="1" rIns="91425" wrap="square" tIns="91425">
            <a:normAutofit/>
          </a:bodyPr>
          <a:lstStyle/>
          <a:p>
            <a:pPr indent="0" lvl="0" marL="0" marR="0" rtl="0" algn="just">
              <a:lnSpc>
                <a:spcPct val="115000"/>
              </a:lnSpc>
              <a:spcBef>
                <a:spcPts val="0"/>
              </a:spcBef>
              <a:spcAft>
                <a:spcPts val="1200"/>
              </a:spcAft>
              <a:buNone/>
            </a:pPr>
            <a:r>
              <a:rPr b="1" lang="es-419"/>
              <a:t>Componentes externos</a:t>
            </a:r>
            <a:endParaRPr/>
          </a:p>
        </p:txBody>
      </p:sp>
      <p:pic>
        <p:nvPicPr>
          <p:cNvPr id="275" name="Google Shape;275;p46"/>
          <p:cNvPicPr preferRelativeResize="0"/>
          <p:nvPr/>
        </p:nvPicPr>
        <p:blipFill rotWithShape="1">
          <a:blip r:embed="rId3">
            <a:alphaModFix/>
          </a:blip>
          <a:srcRect b="6780" l="6111" r="2672" t="23885"/>
          <a:stretch/>
        </p:blipFill>
        <p:spPr>
          <a:xfrm>
            <a:off x="1053288" y="1577550"/>
            <a:ext cx="7037424" cy="3565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281" name="Google Shape;281;p47"/>
          <p:cNvSpPr txBox="1"/>
          <p:nvPr>
            <p:ph idx="1" type="body"/>
          </p:nvPr>
        </p:nvSpPr>
        <p:spPr>
          <a:xfrm>
            <a:off x="311700" y="1076275"/>
            <a:ext cx="3207000" cy="472800"/>
          </a:xfrm>
          <a:prstGeom prst="rect">
            <a:avLst/>
          </a:prstGeom>
        </p:spPr>
        <p:txBody>
          <a:bodyPr anchorCtr="0" anchor="t" bIns="91425" lIns="91425" spcFirstLastPara="1" rIns="91425" wrap="square" tIns="91425">
            <a:normAutofit/>
          </a:bodyPr>
          <a:lstStyle/>
          <a:p>
            <a:pPr indent="0" lvl="0" marL="0" marR="0" rtl="0" algn="just">
              <a:lnSpc>
                <a:spcPct val="115000"/>
              </a:lnSpc>
              <a:spcBef>
                <a:spcPts val="0"/>
              </a:spcBef>
              <a:spcAft>
                <a:spcPts val="1200"/>
              </a:spcAft>
              <a:buNone/>
            </a:pPr>
            <a:r>
              <a:rPr b="1" lang="es-419"/>
              <a:t>Componentes internos</a:t>
            </a:r>
            <a:endParaRPr/>
          </a:p>
        </p:txBody>
      </p:sp>
      <p:pic>
        <p:nvPicPr>
          <p:cNvPr id="282" name="Google Shape;282;p47"/>
          <p:cNvPicPr preferRelativeResize="0"/>
          <p:nvPr/>
        </p:nvPicPr>
        <p:blipFill rotWithShape="1">
          <a:blip r:embed="rId3">
            <a:alphaModFix/>
          </a:blip>
          <a:srcRect b="0" l="10116" r="10164" t="0"/>
          <a:stretch/>
        </p:blipFill>
        <p:spPr>
          <a:xfrm>
            <a:off x="2798837" y="1633850"/>
            <a:ext cx="3546317" cy="3340200"/>
          </a:xfrm>
          <a:prstGeom prst="rect">
            <a:avLst/>
          </a:prstGeom>
          <a:noFill/>
          <a:ln>
            <a:noFill/>
          </a:ln>
        </p:spPr>
      </p:pic>
      <p:sp>
        <p:nvSpPr>
          <p:cNvPr id="283" name="Google Shape;283;p47"/>
          <p:cNvSpPr txBox="1"/>
          <p:nvPr/>
        </p:nvSpPr>
        <p:spPr>
          <a:xfrm>
            <a:off x="6823375" y="1233650"/>
            <a:ext cx="1863900" cy="400200"/>
          </a:xfrm>
          <a:prstGeom prst="rect">
            <a:avLst/>
          </a:prstGeom>
          <a:solidFill>
            <a:srgbClr val="FF99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Source Code Pro"/>
                <a:ea typeface="Source Code Pro"/>
                <a:cs typeface="Source Code Pro"/>
                <a:sym typeface="Source Code Pro"/>
              </a:rPr>
              <a:t>Gabinete</a:t>
            </a:r>
            <a:endParaRPr>
              <a:latin typeface="Source Code Pro"/>
              <a:ea typeface="Source Code Pro"/>
              <a:cs typeface="Source Code Pro"/>
              <a:sym typeface="Source Code Pro"/>
            </a:endParaRPr>
          </a:p>
        </p:txBody>
      </p:sp>
      <p:cxnSp>
        <p:nvCxnSpPr>
          <p:cNvPr id="284" name="Google Shape;284;p47"/>
          <p:cNvCxnSpPr>
            <a:endCxn id="283" idx="1"/>
          </p:cNvCxnSpPr>
          <p:nvPr/>
        </p:nvCxnSpPr>
        <p:spPr>
          <a:xfrm flipH="1" rot="10800000">
            <a:off x="5751475" y="1433750"/>
            <a:ext cx="1071900" cy="470100"/>
          </a:xfrm>
          <a:prstGeom prst="straightConnector1">
            <a:avLst/>
          </a:prstGeom>
          <a:noFill/>
          <a:ln cap="flat" cmpd="sng" w="28575">
            <a:solidFill>
              <a:srgbClr val="FF9900"/>
            </a:solidFill>
            <a:prstDash val="solid"/>
            <a:round/>
            <a:headEnd len="med" w="med" type="none"/>
            <a:tailEnd len="med" w="med" type="triangle"/>
          </a:ln>
        </p:spPr>
      </p:cxnSp>
      <p:sp>
        <p:nvSpPr>
          <p:cNvPr id="285" name="Google Shape;285;p47"/>
          <p:cNvSpPr txBox="1"/>
          <p:nvPr/>
        </p:nvSpPr>
        <p:spPr>
          <a:xfrm>
            <a:off x="6823375" y="2371650"/>
            <a:ext cx="1863900" cy="400200"/>
          </a:xfrm>
          <a:prstGeom prst="rect">
            <a:avLst/>
          </a:prstGeom>
          <a:solidFill>
            <a:srgbClr val="FF99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Source Code Pro"/>
                <a:ea typeface="Source Code Pro"/>
                <a:cs typeface="Source Code Pro"/>
                <a:sym typeface="Source Code Pro"/>
              </a:rPr>
              <a:t>Unidad </a:t>
            </a:r>
            <a:r>
              <a:rPr lang="es-419">
                <a:latin typeface="Source Code Pro"/>
                <a:ea typeface="Source Code Pro"/>
                <a:cs typeface="Source Code Pro"/>
                <a:sym typeface="Source Code Pro"/>
              </a:rPr>
              <a:t>óptica</a:t>
            </a:r>
            <a:endParaRPr>
              <a:latin typeface="Source Code Pro"/>
              <a:ea typeface="Source Code Pro"/>
              <a:cs typeface="Source Code Pro"/>
              <a:sym typeface="Source Code Pro"/>
            </a:endParaRPr>
          </a:p>
        </p:txBody>
      </p:sp>
      <p:cxnSp>
        <p:nvCxnSpPr>
          <p:cNvPr id="286" name="Google Shape;286;p47"/>
          <p:cNvCxnSpPr>
            <a:endCxn id="285" idx="1"/>
          </p:cNvCxnSpPr>
          <p:nvPr/>
        </p:nvCxnSpPr>
        <p:spPr>
          <a:xfrm>
            <a:off x="5694475" y="2571750"/>
            <a:ext cx="1128900" cy="0"/>
          </a:xfrm>
          <a:prstGeom prst="straightConnector1">
            <a:avLst/>
          </a:prstGeom>
          <a:noFill/>
          <a:ln cap="flat" cmpd="sng" w="28575">
            <a:solidFill>
              <a:srgbClr val="FF9900"/>
            </a:solidFill>
            <a:prstDash val="solid"/>
            <a:round/>
            <a:headEnd len="med" w="med" type="none"/>
            <a:tailEnd len="med" w="med" type="triangle"/>
          </a:ln>
        </p:spPr>
      </p:cxnSp>
      <p:sp>
        <p:nvSpPr>
          <p:cNvPr id="287" name="Google Shape;287;p47"/>
          <p:cNvSpPr txBox="1"/>
          <p:nvPr/>
        </p:nvSpPr>
        <p:spPr>
          <a:xfrm>
            <a:off x="6823375" y="3780025"/>
            <a:ext cx="1863900" cy="400200"/>
          </a:xfrm>
          <a:prstGeom prst="rect">
            <a:avLst/>
          </a:prstGeom>
          <a:solidFill>
            <a:srgbClr val="FF99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Source Code Pro"/>
                <a:ea typeface="Source Code Pro"/>
                <a:cs typeface="Source Code Pro"/>
                <a:sym typeface="Source Code Pro"/>
              </a:rPr>
              <a:t>Disco duro</a:t>
            </a:r>
            <a:endParaRPr>
              <a:latin typeface="Source Code Pro"/>
              <a:ea typeface="Source Code Pro"/>
              <a:cs typeface="Source Code Pro"/>
              <a:sym typeface="Source Code Pro"/>
            </a:endParaRPr>
          </a:p>
        </p:txBody>
      </p:sp>
      <p:cxnSp>
        <p:nvCxnSpPr>
          <p:cNvPr id="288" name="Google Shape;288;p47"/>
          <p:cNvCxnSpPr>
            <a:endCxn id="287" idx="1"/>
          </p:cNvCxnSpPr>
          <p:nvPr/>
        </p:nvCxnSpPr>
        <p:spPr>
          <a:xfrm flipH="1" rot="10800000">
            <a:off x="5308675" y="3980125"/>
            <a:ext cx="1514700" cy="139500"/>
          </a:xfrm>
          <a:prstGeom prst="straightConnector1">
            <a:avLst/>
          </a:prstGeom>
          <a:noFill/>
          <a:ln cap="flat" cmpd="sng" w="28575">
            <a:solidFill>
              <a:srgbClr val="FF9900"/>
            </a:solidFill>
            <a:prstDash val="solid"/>
            <a:round/>
            <a:headEnd len="med" w="med" type="none"/>
            <a:tailEnd len="med" w="med" type="triangle"/>
          </a:ln>
        </p:spPr>
      </p:cxnSp>
      <p:sp>
        <p:nvSpPr>
          <p:cNvPr id="289" name="Google Shape;289;p47"/>
          <p:cNvSpPr txBox="1"/>
          <p:nvPr/>
        </p:nvSpPr>
        <p:spPr>
          <a:xfrm>
            <a:off x="376950" y="1903850"/>
            <a:ext cx="1863900" cy="400200"/>
          </a:xfrm>
          <a:prstGeom prst="rect">
            <a:avLst/>
          </a:prstGeom>
          <a:solidFill>
            <a:srgbClr val="FF99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Source Code Pro"/>
                <a:ea typeface="Source Code Pro"/>
                <a:cs typeface="Source Code Pro"/>
                <a:sym typeface="Source Code Pro"/>
              </a:rPr>
              <a:t>Fuente</a:t>
            </a:r>
            <a:endParaRPr>
              <a:latin typeface="Source Code Pro"/>
              <a:ea typeface="Source Code Pro"/>
              <a:cs typeface="Source Code Pro"/>
              <a:sym typeface="Source Code Pro"/>
            </a:endParaRPr>
          </a:p>
        </p:txBody>
      </p:sp>
      <p:cxnSp>
        <p:nvCxnSpPr>
          <p:cNvPr id="290" name="Google Shape;290;p47"/>
          <p:cNvCxnSpPr>
            <a:endCxn id="289" idx="3"/>
          </p:cNvCxnSpPr>
          <p:nvPr/>
        </p:nvCxnSpPr>
        <p:spPr>
          <a:xfrm rot="10800000">
            <a:off x="2240850" y="2103950"/>
            <a:ext cx="879300" cy="39300"/>
          </a:xfrm>
          <a:prstGeom prst="straightConnector1">
            <a:avLst/>
          </a:prstGeom>
          <a:noFill/>
          <a:ln cap="flat" cmpd="sng" w="28575">
            <a:solidFill>
              <a:srgbClr val="FF9900"/>
            </a:solidFill>
            <a:prstDash val="solid"/>
            <a:round/>
            <a:headEnd len="med" w="med" type="none"/>
            <a:tailEnd len="med" w="med" type="triangle"/>
          </a:ln>
        </p:spPr>
      </p:cxnSp>
      <p:sp>
        <p:nvSpPr>
          <p:cNvPr id="291" name="Google Shape;291;p47"/>
          <p:cNvSpPr txBox="1"/>
          <p:nvPr/>
        </p:nvSpPr>
        <p:spPr>
          <a:xfrm>
            <a:off x="311700" y="3653325"/>
            <a:ext cx="1863900" cy="400200"/>
          </a:xfrm>
          <a:prstGeom prst="rect">
            <a:avLst/>
          </a:prstGeom>
          <a:solidFill>
            <a:srgbClr val="FF99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Source Code Pro"/>
                <a:ea typeface="Source Code Pro"/>
                <a:cs typeface="Source Code Pro"/>
                <a:sym typeface="Source Code Pro"/>
              </a:rPr>
              <a:t>Placa madre</a:t>
            </a:r>
            <a:endParaRPr>
              <a:latin typeface="Source Code Pro"/>
              <a:ea typeface="Source Code Pro"/>
              <a:cs typeface="Source Code Pro"/>
              <a:sym typeface="Source Code Pro"/>
            </a:endParaRPr>
          </a:p>
        </p:txBody>
      </p:sp>
      <p:cxnSp>
        <p:nvCxnSpPr>
          <p:cNvPr id="292" name="Google Shape;292;p47"/>
          <p:cNvCxnSpPr>
            <a:stCxn id="293" idx="1"/>
            <a:endCxn id="291" idx="3"/>
          </p:cNvCxnSpPr>
          <p:nvPr/>
        </p:nvCxnSpPr>
        <p:spPr>
          <a:xfrm flipH="1">
            <a:off x="2175725" y="3598900"/>
            <a:ext cx="833700" cy="254400"/>
          </a:xfrm>
          <a:prstGeom prst="straightConnector1">
            <a:avLst/>
          </a:prstGeom>
          <a:noFill/>
          <a:ln cap="flat" cmpd="sng" w="28575">
            <a:solidFill>
              <a:srgbClr val="FF9900"/>
            </a:solidFill>
            <a:prstDash val="solid"/>
            <a:round/>
            <a:headEnd len="med" w="med" type="none"/>
            <a:tailEnd len="med" w="med" type="triangle"/>
          </a:ln>
        </p:spPr>
      </p:cxnSp>
      <p:sp>
        <p:nvSpPr>
          <p:cNvPr id="293" name="Google Shape;293;p47"/>
          <p:cNvSpPr/>
          <p:nvPr/>
        </p:nvSpPr>
        <p:spPr>
          <a:xfrm>
            <a:off x="3009425" y="2559400"/>
            <a:ext cx="1514700" cy="20790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299" name="Google Shape;299;p48"/>
          <p:cNvSpPr txBox="1"/>
          <p:nvPr>
            <p:ph idx="1" type="body"/>
          </p:nvPr>
        </p:nvSpPr>
        <p:spPr>
          <a:xfrm>
            <a:off x="311700" y="1076275"/>
            <a:ext cx="3207000" cy="472800"/>
          </a:xfrm>
          <a:prstGeom prst="rect">
            <a:avLst/>
          </a:prstGeom>
        </p:spPr>
        <p:txBody>
          <a:bodyPr anchorCtr="0" anchor="t" bIns="91425" lIns="91425" spcFirstLastPara="1" rIns="91425" wrap="square" tIns="91425">
            <a:normAutofit/>
          </a:bodyPr>
          <a:lstStyle/>
          <a:p>
            <a:pPr indent="0" lvl="0" marL="0" marR="0" rtl="0" algn="just">
              <a:lnSpc>
                <a:spcPct val="115000"/>
              </a:lnSpc>
              <a:spcBef>
                <a:spcPts val="0"/>
              </a:spcBef>
              <a:spcAft>
                <a:spcPts val="1200"/>
              </a:spcAft>
              <a:buNone/>
            </a:pPr>
            <a:r>
              <a:rPr b="1" lang="es-419"/>
              <a:t>Placa madre</a:t>
            </a:r>
            <a:endParaRPr/>
          </a:p>
        </p:txBody>
      </p:sp>
      <p:pic>
        <p:nvPicPr>
          <p:cNvPr id="300" name="Google Shape;300;p48"/>
          <p:cNvPicPr preferRelativeResize="0"/>
          <p:nvPr/>
        </p:nvPicPr>
        <p:blipFill>
          <a:blip r:embed="rId3">
            <a:alphaModFix/>
          </a:blip>
          <a:stretch>
            <a:fillRect/>
          </a:stretch>
        </p:blipFill>
        <p:spPr>
          <a:xfrm>
            <a:off x="2072825" y="1316025"/>
            <a:ext cx="4998339" cy="37448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306" name="Google Shape;306;p49"/>
          <p:cNvSpPr txBox="1"/>
          <p:nvPr>
            <p:ph idx="1" type="body"/>
          </p:nvPr>
        </p:nvSpPr>
        <p:spPr>
          <a:xfrm>
            <a:off x="311700" y="1076275"/>
            <a:ext cx="5898300" cy="3826200"/>
          </a:xfrm>
          <a:prstGeom prst="rect">
            <a:avLst/>
          </a:prstGeom>
        </p:spPr>
        <p:txBody>
          <a:bodyPr anchorCtr="0" anchor="t" bIns="91425" lIns="91425" spcFirstLastPara="1" rIns="91425" wrap="square" tIns="91425">
            <a:normAutofit fontScale="85000" lnSpcReduction="20000"/>
          </a:bodyPr>
          <a:lstStyle/>
          <a:p>
            <a:pPr indent="0" lvl="0" marL="0" marR="0" rtl="0" algn="just">
              <a:lnSpc>
                <a:spcPct val="115000"/>
              </a:lnSpc>
              <a:spcBef>
                <a:spcPts val="0"/>
              </a:spcBef>
              <a:spcAft>
                <a:spcPts val="0"/>
              </a:spcAft>
              <a:buNone/>
            </a:pPr>
            <a:r>
              <a:rPr b="1" lang="es-419"/>
              <a:t>Placa madre</a:t>
            </a:r>
            <a:r>
              <a:rPr lang="es-419"/>
              <a:t>: Es una </a:t>
            </a:r>
            <a:r>
              <a:rPr lang="es-419">
                <a:highlight>
                  <a:srgbClr val="FFFF00"/>
                </a:highlight>
              </a:rPr>
              <a:t>placa</a:t>
            </a:r>
            <a:r>
              <a:rPr lang="es-419"/>
              <a:t> con un circuito impreso cuya principal función es ser </a:t>
            </a:r>
            <a:r>
              <a:rPr lang="es-419">
                <a:highlight>
                  <a:srgbClr val="FFFF00"/>
                </a:highlight>
              </a:rPr>
              <a:t>el enlace entre los distintos componentes internos</a:t>
            </a:r>
            <a:r>
              <a:rPr lang="es-419"/>
              <a:t> de la computadora, por lo que se dedica a </a:t>
            </a:r>
            <a:r>
              <a:rPr lang="es-419">
                <a:highlight>
                  <a:srgbClr val="FFFF00"/>
                </a:highlight>
              </a:rPr>
              <a:t>distribuir la energía</a:t>
            </a:r>
            <a:r>
              <a:rPr lang="es-419"/>
              <a:t> y a </a:t>
            </a:r>
            <a:r>
              <a:rPr lang="es-419">
                <a:highlight>
                  <a:srgbClr val="FFFF00"/>
                </a:highlight>
              </a:rPr>
              <a:t>permitir la comunicación</a:t>
            </a:r>
            <a:r>
              <a:rPr lang="es-419"/>
              <a:t> entre los componentes de hardware de la PC.</a:t>
            </a:r>
            <a:endParaRPr/>
          </a:p>
          <a:p>
            <a:pPr indent="0" lvl="0" marL="0" marR="0" rtl="0" algn="just">
              <a:lnSpc>
                <a:spcPct val="115000"/>
              </a:lnSpc>
              <a:spcBef>
                <a:spcPts val="1200"/>
              </a:spcBef>
              <a:spcAft>
                <a:spcPts val="0"/>
              </a:spcAft>
              <a:buNone/>
            </a:pPr>
            <a:r>
              <a:rPr b="1" lang="es-419"/>
              <a:t>Procesador</a:t>
            </a:r>
            <a:r>
              <a:rPr lang="es-419"/>
              <a:t>: También llamado </a:t>
            </a:r>
            <a:r>
              <a:rPr lang="es-419">
                <a:highlight>
                  <a:srgbClr val="FFFF00"/>
                </a:highlight>
              </a:rPr>
              <a:t>CPU</a:t>
            </a:r>
            <a:r>
              <a:rPr lang="es-419"/>
              <a:t>, es un </a:t>
            </a:r>
            <a:r>
              <a:rPr lang="es-419">
                <a:highlight>
                  <a:srgbClr val="FFFF00"/>
                </a:highlight>
              </a:rPr>
              <a:t>chip</a:t>
            </a:r>
            <a:r>
              <a:rPr lang="es-419"/>
              <a:t> cuya función esencial es ser </a:t>
            </a:r>
            <a:r>
              <a:rPr lang="es-419">
                <a:highlight>
                  <a:srgbClr val="FFFF00"/>
                </a:highlight>
              </a:rPr>
              <a:t>la unidad central de procesamiento</a:t>
            </a:r>
            <a:r>
              <a:rPr lang="es-419"/>
              <a:t> de la computadora.</a:t>
            </a:r>
            <a:endParaRPr/>
          </a:p>
          <a:p>
            <a:pPr indent="0" lvl="0" marL="0" marR="0" rtl="0" algn="just">
              <a:lnSpc>
                <a:spcPct val="115000"/>
              </a:lnSpc>
              <a:spcBef>
                <a:spcPts val="1200"/>
              </a:spcBef>
              <a:spcAft>
                <a:spcPts val="1200"/>
              </a:spcAft>
              <a:buNone/>
            </a:pPr>
            <a:r>
              <a:rPr b="1" lang="es-419"/>
              <a:t>Zócalo del procesador</a:t>
            </a:r>
            <a:r>
              <a:rPr lang="es-419"/>
              <a:t>: Instalado en la placa base, se usa para </a:t>
            </a:r>
            <a:r>
              <a:rPr lang="es-419">
                <a:highlight>
                  <a:srgbClr val="FFFF00"/>
                </a:highlight>
              </a:rPr>
              <a:t>fijar y conectar</a:t>
            </a:r>
            <a:r>
              <a:rPr lang="es-419"/>
              <a:t> el CPU y permite que este sea extraído después. La instalación del CPU incluye un </a:t>
            </a:r>
            <a:r>
              <a:rPr lang="es-419">
                <a:highlight>
                  <a:srgbClr val="FFFF00"/>
                </a:highlight>
              </a:rPr>
              <a:t>cooler</a:t>
            </a:r>
            <a:r>
              <a:rPr lang="es-419"/>
              <a:t>, se encarga de </a:t>
            </a:r>
            <a:r>
              <a:rPr lang="es-419">
                <a:highlight>
                  <a:srgbClr val="FFFF00"/>
                </a:highlight>
              </a:rPr>
              <a:t>mantener la temperatura</a:t>
            </a:r>
            <a:r>
              <a:rPr lang="es-419"/>
              <a:t> del equipo en el estado ideal.</a:t>
            </a:r>
            <a:endParaRPr/>
          </a:p>
        </p:txBody>
      </p:sp>
      <p:pic>
        <p:nvPicPr>
          <p:cNvPr id="307" name="Google Shape;307;p49"/>
          <p:cNvPicPr preferRelativeResize="0"/>
          <p:nvPr/>
        </p:nvPicPr>
        <p:blipFill>
          <a:blip r:embed="rId3">
            <a:alphaModFix/>
          </a:blip>
          <a:stretch>
            <a:fillRect/>
          </a:stretch>
        </p:blipFill>
        <p:spPr>
          <a:xfrm>
            <a:off x="6292625" y="1691125"/>
            <a:ext cx="2629200" cy="259651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313" name="Google Shape;313;p50"/>
          <p:cNvSpPr txBox="1"/>
          <p:nvPr>
            <p:ph idx="1" type="body"/>
          </p:nvPr>
        </p:nvSpPr>
        <p:spPr>
          <a:xfrm>
            <a:off x="311700" y="1076275"/>
            <a:ext cx="4682400" cy="3826200"/>
          </a:xfrm>
          <a:prstGeom prst="rect">
            <a:avLst/>
          </a:prstGeom>
        </p:spPr>
        <p:txBody>
          <a:bodyPr anchorCtr="0" anchor="t" bIns="91425" lIns="91425" spcFirstLastPara="1" rIns="91425" wrap="square" tIns="91425">
            <a:normAutofit fontScale="70000" lnSpcReduction="10000"/>
          </a:bodyPr>
          <a:lstStyle/>
          <a:p>
            <a:pPr indent="0" lvl="0" marL="0" marR="0" rtl="0" algn="just">
              <a:lnSpc>
                <a:spcPct val="115000"/>
              </a:lnSpc>
              <a:spcBef>
                <a:spcPts val="0"/>
              </a:spcBef>
              <a:spcAft>
                <a:spcPts val="1200"/>
              </a:spcAft>
              <a:buNone/>
            </a:pPr>
            <a:r>
              <a:rPr b="1" lang="es-419"/>
              <a:t>Memoria RAM:</a:t>
            </a:r>
            <a:r>
              <a:rPr lang="es-419"/>
              <a:t> Se trata de un </a:t>
            </a:r>
            <a:r>
              <a:rPr lang="es-419">
                <a:highlight>
                  <a:srgbClr val="FFFF00"/>
                </a:highlight>
              </a:rPr>
              <a:t>elemento de hardware</a:t>
            </a:r>
            <a:r>
              <a:rPr lang="es-419"/>
              <a:t> cuya principal función es </a:t>
            </a:r>
            <a:r>
              <a:rPr lang="es-419">
                <a:highlight>
                  <a:srgbClr val="FFFF00"/>
                </a:highlight>
              </a:rPr>
              <a:t>permitir almacenar y recuperar</a:t>
            </a:r>
            <a:r>
              <a:rPr lang="es-419"/>
              <a:t> información en una computadora de manera temporal, y su característica aleatoria, hace que el acceso a la misma sea realmente </a:t>
            </a:r>
            <a:r>
              <a:rPr lang="es-419">
                <a:highlight>
                  <a:srgbClr val="FFFF00"/>
                </a:highlight>
              </a:rPr>
              <a:t>rápido</a:t>
            </a:r>
            <a:r>
              <a:rPr lang="es-419"/>
              <a:t>. Actualmente </a:t>
            </a:r>
            <a:r>
              <a:rPr lang="es-419">
                <a:highlight>
                  <a:srgbClr val="FFFF00"/>
                </a:highlight>
              </a:rPr>
              <a:t>existen diferentes tipos</a:t>
            </a:r>
            <a:r>
              <a:rPr lang="es-419"/>
              <a:t> de memoria RAM, incluyendo las DIMM , RIMM , SIMM , SO-DIMM, entre otros. La que corresponda a nuestra computadora </a:t>
            </a:r>
            <a:r>
              <a:rPr lang="es-419">
                <a:highlight>
                  <a:srgbClr val="FFFF00"/>
                </a:highlight>
              </a:rPr>
              <a:t>dependerá de la placa madre</a:t>
            </a:r>
            <a:r>
              <a:rPr lang="es-419"/>
              <a:t>, ya que la RAM debe estar colocada en unas ranuras especiales que incluye la motherboard. Cabe destacar que el </a:t>
            </a:r>
            <a:r>
              <a:rPr lang="es-419">
                <a:highlight>
                  <a:srgbClr val="FFFF00"/>
                </a:highlight>
              </a:rPr>
              <a:t>rendimiento</a:t>
            </a:r>
            <a:r>
              <a:rPr lang="es-419"/>
              <a:t> de la computadora está notablemente vinculado a la cantidad de memoria RAM que la PC posea, ya que cuanto más RAM incluya en su interior el equipo, podrá procesar mayor cantidad de información y ejecutar el software más rápidamente.</a:t>
            </a:r>
            <a:endParaRPr/>
          </a:p>
        </p:txBody>
      </p:sp>
      <p:pic>
        <p:nvPicPr>
          <p:cNvPr id="314" name="Google Shape;314;p50"/>
          <p:cNvPicPr preferRelativeResize="0"/>
          <p:nvPr/>
        </p:nvPicPr>
        <p:blipFill>
          <a:blip r:embed="rId3">
            <a:alphaModFix/>
          </a:blip>
          <a:stretch>
            <a:fillRect/>
          </a:stretch>
        </p:blipFill>
        <p:spPr>
          <a:xfrm>
            <a:off x="5126575" y="1548250"/>
            <a:ext cx="3845101" cy="288224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320" name="Google Shape;320;p51"/>
          <p:cNvSpPr txBox="1"/>
          <p:nvPr>
            <p:ph idx="1" type="body"/>
          </p:nvPr>
        </p:nvSpPr>
        <p:spPr>
          <a:xfrm>
            <a:off x="311700" y="1076275"/>
            <a:ext cx="4682400" cy="3826200"/>
          </a:xfrm>
          <a:prstGeom prst="rect">
            <a:avLst/>
          </a:prstGeom>
        </p:spPr>
        <p:txBody>
          <a:bodyPr anchorCtr="0" anchor="t" bIns="91425" lIns="91425" spcFirstLastPara="1" rIns="91425" wrap="square" tIns="91425">
            <a:normAutofit fontScale="77500" lnSpcReduction="10000"/>
          </a:bodyPr>
          <a:lstStyle/>
          <a:p>
            <a:pPr indent="0" lvl="0" marL="0" marR="0" rtl="0" algn="just">
              <a:lnSpc>
                <a:spcPct val="115000"/>
              </a:lnSpc>
              <a:spcBef>
                <a:spcPts val="0"/>
              </a:spcBef>
              <a:spcAft>
                <a:spcPts val="0"/>
              </a:spcAft>
              <a:buNone/>
            </a:pPr>
            <a:r>
              <a:rPr b="1" lang="es-419"/>
              <a:t>Memoria ROM</a:t>
            </a:r>
            <a:r>
              <a:rPr lang="es-419"/>
              <a:t>: es un </a:t>
            </a:r>
            <a:r>
              <a:rPr lang="es-419">
                <a:highlight>
                  <a:srgbClr val="FFFF00"/>
                </a:highlight>
              </a:rPr>
              <a:t>tipo de memoria</a:t>
            </a:r>
            <a:r>
              <a:rPr lang="es-419"/>
              <a:t> de solo lectura, y una de sus principales funciones es </a:t>
            </a:r>
            <a:r>
              <a:rPr lang="es-419">
                <a:highlight>
                  <a:srgbClr val="FFFF00"/>
                </a:highlight>
              </a:rPr>
              <a:t>brindar la información necesaria</a:t>
            </a:r>
            <a:r>
              <a:rPr lang="es-419"/>
              <a:t> para que la PC pueda iniciarse cuando la encendemos. Por ende, la ROM </a:t>
            </a:r>
            <a:r>
              <a:rPr lang="es-419">
                <a:highlight>
                  <a:srgbClr val="FFFF00"/>
                </a:highlight>
              </a:rPr>
              <a:t>no es volátil</a:t>
            </a:r>
            <a:r>
              <a:rPr lang="es-419"/>
              <a:t>, ya que es necesario que la misma mantenga su contenido incluso cuando la computadora no recibe energía, ya que depende de ésta para iniciar los procesos, es decir para iniciar la llamada </a:t>
            </a:r>
            <a:r>
              <a:rPr lang="es-419">
                <a:highlight>
                  <a:srgbClr val="FFFF00"/>
                </a:highlight>
              </a:rPr>
              <a:t>BIOS</a:t>
            </a:r>
            <a:r>
              <a:rPr lang="es-419"/>
              <a:t>.</a:t>
            </a:r>
            <a:endParaRPr/>
          </a:p>
          <a:p>
            <a:pPr indent="0" lvl="0" marL="0" marR="0" rtl="0" algn="just">
              <a:lnSpc>
                <a:spcPct val="115000"/>
              </a:lnSpc>
              <a:spcBef>
                <a:spcPts val="1200"/>
              </a:spcBef>
              <a:spcAft>
                <a:spcPts val="1200"/>
              </a:spcAft>
              <a:buNone/>
            </a:pPr>
            <a:r>
              <a:rPr b="1" lang="es-419"/>
              <a:t>BIOS</a:t>
            </a:r>
            <a:r>
              <a:rPr lang="es-419"/>
              <a:t>: Es el </a:t>
            </a:r>
            <a:r>
              <a:rPr lang="es-419">
                <a:highlight>
                  <a:srgbClr val="FFFF00"/>
                </a:highlight>
              </a:rPr>
              <a:t>software</a:t>
            </a:r>
            <a:r>
              <a:rPr lang="es-419"/>
              <a:t> que se incluye dentro de la memoria ROM de una PC y que dispone de las </a:t>
            </a:r>
            <a:r>
              <a:rPr lang="es-419">
                <a:highlight>
                  <a:srgbClr val="FFFF00"/>
                </a:highlight>
              </a:rPr>
              <a:t>instrucciones específicas y necesarias</a:t>
            </a:r>
            <a:r>
              <a:rPr lang="es-419"/>
              <a:t> para que la computadora arranque.</a:t>
            </a:r>
            <a:endParaRPr/>
          </a:p>
        </p:txBody>
      </p:sp>
      <p:pic>
        <p:nvPicPr>
          <p:cNvPr id="321" name="Google Shape;321;p51"/>
          <p:cNvPicPr preferRelativeResize="0"/>
          <p:nvPr/>
        </p:nvPicPr>
        <p:blipFill>
          <a:blip r:embed="rId3">
            <a:alphaModFix/>
          </a:blip>
          <a:stretch>
            <a:fillRect/>
          </a:stretch>
        </p:blipFill>
        <p:spPr>
          <a:xfrm>
            <a:off x="5146500" y="1610475"/>
            <a:ext cx="3845100" cy="192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73" name="Google Shape;73;p16"/>
          <p:cNvSpPr txBox="1"/>
          <p:nvPr>
            <p:ph idx="1" type="body"/>
          </p:nvPr>
        </p:nvSpPr>
        <p:spPr>
          <a:xfrm>
            <a:off x="311700" y="1228675"/>
            <a:ext cx="4760400" cy="3340200"/>
          </a:xfrm>
          <a:prstGeom prst="rect">
            <a:avLst/>
          </a:prstGeom>
        </p:spPr>
        <p:txBody>
          <a:bodyPr anchorCtr="0" anchor="t" bIns="91425" lIns="91425" spcFirstLastPara="1" rIns="91425" wrap="square" tIns="91425">
            <a:normAutofit fontScale="85000" lnSpcReduction="20000"/>
          </a:bodyPr>
          <a:lstStyle/>
          <a:p>
            <a:pPr indent="0" lvl="0" marL="0" marR="0" rtl="0" algn="l">
              <a:lnSpc>
                <a:spcPct val="115000"/>
              </a:lnSpc>
              <a:spcBef>
                <a:spcPts val="0"/>
              </a:spcBef>
              <a:spcAft>
                <a:spcPts val="0"/>
              </a:spcAft>
              <a:buNone/>
            </a:pPr>
            <a:r>
              <a:rPr lang="es-419"/>
              <a:t>El </a:t>
            </a:r>
            <a:r>
              <a:rPr lang="es-419" u="sng"/>
              <a:t>sistema operativo</a:t>
            </a:r>
            <a:r>
              <a:rPr lang="es-419"/>
              <a:t> es el </a:t>
            </a:r>
            <a:r>
              <a:rPr lang="es-419">
                <a:highlight>
                  <a:srgbClr val="FFFF00"/>
                </a:highlight>
              </a:rPr>
              <a:t>programa</a:t>
            </a:r>
            <a:r>
              <a:rPr lang="es-419"/>
              <a:t> que </a:t>
            </a:r>
            <a:r>
              <a:rPr lang="es-419">
                <a:highlight>
                  <a:srgbClr val="FFFF00"/>
                </a:highlight>
              </a:rPr>
              <a:t>controla</a:t>
            </a:r>
            <a:r>
              <a:rPr lang="es-419"/>
              <a:t> los diferentes trabajos que realiza la computadora.</a:t>
            </a:r>
            <a:endParaRPr/>
          </a:p>
          <a:p>
            <a:pPr indent="0" lvl="0" marL="0" marR="0" rtl="0" algn="l">
              <a:lnSpc>
                <a:spcPct val="115000"/>
              </a:lnSpc>
              <a:spcBef>
                <a:spcPts val="1200"/>
              </a:spcBef>
              <a:spcAft>
                <a:spcPts val="0"/>
              </a:spcAft>
              <a:buNone/>
            </a:pPr>
            <a:r>
              <a:rPr i="1" lang="es-419"/>
              <a:t>(Dr Luis Castellanos - 2014)</a:t>
            </a:r>
            <a:endParaRPr i="1"/>
          </a:p>
          <a:p>
            <a:pPr indent="0" lvl="0" marL="0" marR="0" rtl="0" algn="l">
              <a:lnSpc>
                <a:spcPct val="115000"/>
              </a:lnSpc>
              <a:spcBef>
                <a:spcPts val="1200"/>
              </a:spcBef>
              <a:spcAft>
                <a:spcPts val="0"/>
              </a:spcAft>
              <a:buNone/>
            </a:pPr>
            <a:r>
              <a:t/>
            </a:r>
            <a:endParaRPr i="1"/>
          </a:p>
          <a:p>
            <a:pPr indent="0" lvl="0" marL="0" marR="0" rtl="0" algn="l">
              <a:lnSpc>
                <a:spcPct val="115000"/>
              </a:lnSpc>
              <a:spcBef>
                <a:spcPts val="1200"/>
              </a:spcBef>
              <a:spcAft>
                <a:spcPts val="0"/>
              </a:spcAft>
              <a:buNone/>
            </a:pPr>
            <a:r>
              <a:rPr lang="es-419"/>
              <a:t>Un </a:t>
            </a:r>
            <a:r>
              <a:rPr lang="es-419" u="sng"/>
              <a:t>sistema operativo</a:t>
            </a:r>
            <a:r>
              <a:rPr lang="es-419"/>
              <a:t> hace de </a:t>
            </a:r>
            <a:r>
              <a:rPr lang="es-419">
                <a:highlight>
                  <a:srgbClr val="FFFF00"/>
                </a:highlight>
              </a:rPr>
              <a:t>intermediario entre</a:t>
            </a:r>
            <a:r>
              <a:rPr lang="es-419"/>
              <a:t>, por un lado, </a:t>
            </a:r>
            <a:r>
              <a:rPr lang="es-419">
                <a:highlight>
                  <a:srgbClr val="FFFF00"/>
                </a:highlight>
              </a:rPr>
              <a:t>los programas de </a:t>
            </a:r>
            <a:r>
              <a:rPr lang="es-419">
                <a:highlight>
                  <a:srgbClr val="FFFF00"/>
                </a:highlight>
              </a:rPr>
              <a:t>aplicación</a:t>
            </a:r>
            <a:r>
              <a:rPr lang="es-419">
                <a:highlight>
                  <a:srgbClr val="FFFF00"/>
                </a:highlight>
              </a:rPr>
              <a:t>, las herramientas y los usuarios</a:t>
            </a:r>
            <a:r>
              <a:rPr lang="es-419"/>
              <a:t>, y, por otro, el </a:t>
            </a:r>
            <a:r>
              <a:rPr lang="es-419">
                <a:highlight>
                  <a:srgbClr val="FFFF00"/>
                </a:highlight>
              </a:rPr>
              <a:t>hardware del computador</a:t>
            </a:r>
            <a:r>
              <a:rPr lang="es-419"/>
              <a:t>.</a:t>
            </a:r>
            <a:endParaRPr/>
          </a:p>
          <a:p>
            <a:pPr indent="0" lvl="0" marL="0" marR="0" rtl="0" algn="l">
              <a:lnSpc>
                <a:spcPct val="115000"/>
              </a:lnSpc>
              <a:spcBef>
                <a:spcPts val="1200"/>
              </a:spcBef>
              <a:spcAft>
                <a:spcPts val="1200"/>
              </a:spcAft>
              <a:buNone/>
            </a:pPr>
            <a:r>
              <a:rPr i="1" lang="es-419"/>
              <a:t>(William Stallings - 2005)</a:t>
            </a:r>
            <a:endParaRPr i="1"/>
          </a:p>
        </p:txBody>
      </p:sp>
      <p:pic>
        <p:nvPicPr>
          <p:cNvPr id="74" name="Google Shape;74;p16"/>
          <p:cNvPicPr preferRelativeResize="0"/>
          <p:nvPr/>
        </p:nvPicPr>
        <p:blipFill>
          <a:blip r:embed="rId3">
            <a:alphaModFix/>
          </a:blip>
          <a:stretch>
            <a:fillRect/>
          </a:stretch>
        </p:blipFill>
        <p:spPr>
          <a:xfrm>
            <a:off x="5248575" y="824025"/>
            <a:ext cx="3583722" cy="3744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327" name="Google Shape;327;p52"/>
          <p:cNvSpPr txBox="1"/>
          <p:nvPr>
            <p:ph idx="1" type="body"/>
          </p:nvPr>
        </p:nvSpPr>
        <p:spPr>
          <a:xfrm>
            <a:off x="311700" y="1076275"/>
            <a:ext cx="8520600" cy="3826200"/>
          </a:xfrm>
          <a:prstGeom prst="rect">
            <a:avLst/>
          </a:prstGeom>
        </p:spPr>
        <p:txBody>
          <a:bodyPr anchorCtr="0" anchor="t" bIns="91425" lIns="91425" spcFirstLastPara="1" rIns="91425" wrap="square" tIns="91425">
            <a:normAutofit fontScale="77500"/>
          </a:bodyPr>
          <a:lstStyle/>
          <a:p>
            <a:pPr indent="0" lvl="0" marL="0" marR="0" rtl="0" algn="just">
              <a:lnSpc>
                <a:spcPct val="115000"/>
              </a:lnSpc>
              <a:spcBef>
                <a:spcPts val="0"/>
              </a:spcBef>
              <a:spcAft>
                <a:spcPts val="0"/>
              </a:spcAft>
              <a:buNone/>
            </a:pPr>
            <a:r>
              <a:rPr b="1" lang="es-419"/>
              <a:t>Batería</a:t>
            </a:r>
            <a:r>
              <a:rPr lang="es-419"/>
              <a:t>: Se trata de un </a:t>
            </a:r>
            <a:r>
              <a:rPr lang="es-419">
                <a:highlight>
                  <a:srgbClr val="FFFF00"/>
                </a:highlight>
              </a:rPr>
              <a:t>componente de hardware</a:t>
            </a:r>
            <a:r>
              <a:rPr lang="es-419"/>
              <a:t> que permite mantener ciertos parámetros cuando la computadora no se encuentra conectada a la red de energía eléctrica. Es importante que diferenciemos los tres tipos de baterías:</a:t>
            </a:r>
            <a:endParaRPr/>
          </a:p>
          <a:p>
            <a:pPr indent="-317182" lvl="0" marL="457200" marR="0" rtl="0" algn="just">
              <a:lnSpc>
                <a:spcPct val="115000"/>
              </a:lnSpc>
              <a:spcBef>
                <a:spcPts val="1200"/>
              </a:spcBef>
              <a:spcAft>
                <a:spcPts val="0"/>
              </a:spcAft>
              <a:buSzPct val="100000"/>
              <a:buChar char="●"/>
            </a:pPr>
            <a:r>
              <a:rPr lang="es-419" u="sng"/>
              <a:t>CMOS</a:t>
            </a:r>
            <a:r>
              <a:rPr lang="es-419"/>
              <a:t>: La batería CMOS es aquella que contiene la configuración de la computadora, es decir datos precisos sobre la hora y la fecha, los cuales se mantienen más allá de si el equipo se encuentra o no conectado a la corriente eléctrica.</a:t>
            </a:r>
            <a:endParaRPr/>
          </a:p>
          <a:p>
            <a:pPr indent="-317182" lvl="0" marL="457200" marR="0" rtl="0" algn="just">
              <a:lnSpc>
                <a:spcPct val="115000"/>
              </a:lnSpc>
              <a:spcBef>
                <a:spcPts val="0"/>
              </a:spcBef>
              <a:spcAft>
                <a:spcPts val="0"/>
              </a:spcAft>
              <a:buSzPct val="100000"/>
              <a:buChar char="●"/>
            </a:pPr>
            <a:r>
              <a:rPr lang="es-419" u="sng"/>
              <a:t>Batería puente</a:t>
            </a:r>
            <a:r>
              <a:rPr lang="es-419"/>
              <a:t>: sólo está presente en notebooks y computadoras portátiles, y su función es similar a la batería CMOS de las computadoras de escritorio, es decir que se trata de un respaldo temporal destinada a alimentar la batería principal de forma temporal.</a:t>
            </a:r>
            <a:endParaRPr/>
          </a:p>
          <a:p>
            <a:pPr indent="-317182" lvl="0" marL="457200" marR="0" rtl="0" algn="just">
              <a:lnSpc>
                <a:spcPct val="115000"/>
              </a:lnSpc>
              <a:spcBef>
                <a:spcPts val="0"/>
              </a:spcBef>
              <a:spcAft>
                <a:spcPts val="0"/>
              </a:spcAft>
              <a:buSzPct val="100000"/>
              <a:buChar char="●"/>
            </a:pPr>
            <a:r>
              <a:rPr lang="es-419" u="sng"/>
              <a:t>Batería principal</a:t>
            </a:r>
            <a:r>
              <a:rPr lang="es-419"/>
              <a:t>: Se trata de una fuente alternativa de energía en notebooks y computadoras portátiles que se pone en funcionamiento cuando el equipo se encuentra.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333" name="Google Shape;333;p53"/>
          <p:cNvSpPr txBox="1"/>
          <p:nvPr>
            <p:ph idx="1" type="body"/>
          </p:nvPr>
        </p:nvSpPr>
        <p:spPr>
          <a:xfrm>
            <a:off x="311700" y="1076275"/>
            <a:ext cx="8520600" cy="3826200"/>
          </a:xfrm>
          <a:prstGeom prst="rect">
            <a:avLst/>
          </a:prstGeom>
        </p:spPr>
        <p:txBody>
          <a:bodyPr anchorCtr="0" anchor="t" bIns="91425" lIns="91425" spcFirstLastPara="1" rIns="91425" wrap="square" tIns="91425">
            <a:normAutofit lnSpcReduction="20000"/>
          </a:bodyPr>
          <a:lstStyle/>
          <a:p>
            <a:pPr indent="0" lvl="0" marL="0" marR="0" rtl="0" algn="just">
              <a:lnSpc>
                <a:spcPct val="115000"/>
              </a:lnSpc>
              <a:spcBef>
                <a:spcPts val="0"/>
              </a:spcBef>
              <a:spcAft>
                <a:spcPts val="0"/>
              </a:spcAft>
              <a:buNone/>
            </a:pPr>
            <a:r>
              <a:rPr b="1" lang="es-419"/>
              <a:t>Ranuras de expansión</a:t>
            </a:r>
            <a:r>
              <a:rPr lang="es-419"/>
              <a:t>: Son </a:t>
            </a:r>
            <a:r>
              <a:rPr lang="es-419">
                <a:highlight>
                  <a:srgbClr val="FFFF00"/>
                </a:highlight>
              </a:rPr>
              <a:t>conectores integrados</a:t>
            </a:r>
            <a:r>
              <a:rPr lang="es-419"/>
              <a:t> a la placa base o motherboard que nos permiten instalar diversas tarjetas de expansión internas, con el fin de poder añadirle a la computadora capacidades adicionales, como por ejemplo placas de video, tarjetas de red, tarjetas de captura de video y placas de sonido, tarjetas de interfaz Bluetooth entre mucho otro hardware, con las cuales el usuario puede llegar a tener un mejor rendimiento en aspectos puntuales de su actividad.</a:t>
            </a:r>
            <a:endParaRPr/>
          </a:p>
          <a:p>
            <a:pPr indent="0" lvl="0" marL="0" marR="0" rtl="0" algn="just">
              <a:lnSpc>
                <a:spcPct val="115000"/>
              </a:lnSpc>
              <a:spcBef>
                <a:spcPts val="1200"/>
              </a:spcBef>
              <a:spcAft>
                <a:spcPts val="1200"/>
              </a:spcAft>
              <a:buNone/>
            </a:pPr>
            <a:r>
              <a:rPr lang="es-419"/>
              <a:t>En este sentido las ranuras de expansión más comunes que podemos encontrar en las PC modernas son ISA, PCI, y PCIe, cada una de ellas orientada a un determinado tipo de hardware.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339" name="Google Shape;339;p54"/>
          <p:cNvSpPr txBox="1"/>
          <p:nvPr>
            <p:ph idx="1" type="body"/>
          </p:nvPr>
        </p:nvSpPr>
        <p:spPr>
          <a:xfrm>
            <a:off x="311700" y="1076275"/>
            <a:ext cx="8520600" cy="3826200"/>
          </a:xfrm>
          <a:prstGeom prst="rect">
            <a:avLst/>
          </a:prstGeom>
        </p:spPr>
        <p:txBody>
          <a:bodyPr anchorCtr="0" anchor="t" bIns="91425" lIns="91425" spcFirstLastPara="1" rIns="91425" wrap="square" tIns="91425">
            <a:normAutofit fontScale="77500" lnSpcReduction="20000"/>
          </a:bodyPr>
          <a:lstStyle/>
          <a:p>
            <a:pPr indent="-317182" lvl="0" marL="457200" marR="0" rtl="0" algn="just">
              <a:lnSpc>
                <a:spcPct val="115000"/>
              </a:lnSpc>
              <a:spcBef>
                <a:spcPts val="0"/>
              </a:spcBef>
              <a:spcAft>
                <a:spcPts val="0"/>
              </a:spcAft>
              <a:buSzPct val="100000"/>
              <a:buChar char="●"/>
            </a:pPr>
            <a:r>
              <a:rPr b="1" lang="es-419"/>
              <a:t>Placa de video</a:t>
            </a:r>
            <a:r>
              <a:rPr lang="es-419"/>
              <a:t>: Es una </a:t>
            </a:r>
            <a:r>
              <a:rPr lang="es-419">
                <a:highlight>
                  <a:srgbClr val="FFFF00"/>
                </a:highlight>
              </a:rPr>
              <a:t>tarjeta de expansión</a:t>
            </a:r>
            <a:r>
              <a:rPr lang="es-419"/>
              <a:t> que permite mostrar las imágenes de la computadora en la pantalla. La mayoría de placas madres incluyen tarjeta de video incorporada. De todas formas, los usuarios pueden volcarse a la utilización de una tarjeta de video de superior prestaciones que la que viene incorporada en la placa madre, con el fin de poder reproducir los gráficos con mayor calidad y nitidez, sobre todo en aquellos casos en que una computadora se utiliza para realizar diseño de imagen y video, como así también cuando la utilizamos para videojuegos.</a:t>
            </a:r>
            <a:endParaRPr/>
          </a:p>
          <a:p>
            <a:pPr indent="-317182" lvl="0" marL="457200" marR="0" rtl="0" algn="just">
              <a:lnSpc>
                <a:spcPct val="115000"/>
              </a:lnSpc>
              <a:spcBef>
                <a:spcPts val="0"/>
              </a:spcBef>
              <a:spcAft>
                <a:spcPts val="0"/>
              </a:spcAft>
              <a:buSzPct val="100000"/>
              <a:buChar char="●"/>
            </a:pPr>
            <a:r>
              <a:rPr b="1" lang="es-419"/>
              <a:t>Placa de red</a:t>
            </a:r>
            <a:r>
              <a:rPr lang="es-419"/>
              <a:t>: Es una </a:t>
            </a:r>
            <a:r>
              <a:rPr lang="es-419">
                <a:highlight>
                  <a:srgbClr val="FFFF00"/>
                </a:highlight>
              </a:rPr>
              <a:t>tarjeta de expansión</a:t>
            </a:r>
            <a:r>
              <a:rPr lang="es-419"/>
              <a:t> que nos permite conectar nuestra computadora a una red a través de un cable Ethernet o de forma inalámbrica. La mayoría de las placas madres incluyen una placa de red integrada.</a:t>
            </a:r>
            <a:endParaRPr/>
          </a:p>
          <a:p>
            <a:pPr indent="-317182" lvl="0" marL="457200" marR="0" rtl="0" algn="just">
              <a:lnSpc>
                <a:spcPct val="115000"/>
              </a:lnSpc>
              <a:spcBef>
                <a:spcPts val="0"/>
              </a:spcBef>
              <a:spcAft>
                <a:spcPts val="0"/>
              </a:spcAft>
              <a:buSzPct val="100000"/>
              <a:buChar char="●"/>
            </a:pPr>
            <a:r>
              <a:rPr b="1" lang="es-419"/>
              <a:t>Placa de sonido</a:t>
            </a:r>
            <a:r>
              <a:rPr lang="es-419"/>
              <a:t>: Es una </a:t>
            </a:r>
            <a:r>
              <a:rPr lang="es-419">
                <a:highlight>
                  <a:srgbClr val="FFFF00"/>
                </a:highlight>
              </a:rPr>
              <a:t>tarjeta de expansión</a:t>
            </a:r>
            <a:r>
              <a:rPr lang="es-419"/>
              <a:t> cuya función es brindar diversas posibilidades en cuanto al audio. Si bien las computadoras actuales no requieren de una tarjeta de sonido, ya que esta viene integrada a la placa madre de la PC, lo cierto es que muchos usuarios suelen incluir una tarjeta de sonido para poder obtener mayor cantidad de prestaciones y mejor calidad al reproducir audio.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345" name="Google Shape;345;p55"/>
          <p:cNvSpPr txBox="1"/>
          <p:nvPr>
            <p:ph idx="1" type="body"/>
          </p:nvPr>
        </p:nvSpPr>
        <p:spPr>
          <a:xfrm>
            <a:off x="311700" y="1076275"/>
            <a:ext cx="8520600" cy="3826200"/>
          </a:xfrm>
          <a:prstGeom prst="rect">
            <a:avLst/>
          </a:prstGeom>
        </p:spPr>
        <p:txBody>
          <a:bodyPr anchorCtr="0" anchor="t" bIns="91425" lIns="91425" spcFirstLastPara="1" rIns="91425" wrap="square" tIns="91425">
            <a:normAutofit/>
          </a:bodyPr>
          <a:lstStyle/>
          <a:p>
            <a:pPr indent="0" lvl="0" marL="0" marR="0" rtl="0" algn="just">
              <a:lnSpc>
                <a:spcPct val="115000"/>
              </a:lnSpc>
              <a:spcBef>
                <a:spcPts val="0"/>
              </a:spcBef>
              <a:spcAft>
                <a:spcPts val="0"/>
              </a:spcAft>
              <a:buNone/>
            </a:pPr>
            <a:r>
              <a:rPr b="1" lang="es-419"/>
              <a:t>Chipset</a:t>
            </a:r>
            <a:r>
              <a:rPr lang="es-419"/>
              <a:t>: Es un </a:t>
            </a:r>
            <a:r>
              <a:rPr lang="es-419">
                <a:highlight>
                  <a:srgbClr val="FFFF00"/>
                </a:highlight>
              </a:rPr>
              <a:t>conjunto de chips</a:t>
            </a:r>
            <a:r>
              <a:rPr lang="es-419"/>
              <a:t> y su función es </a:t>
            </a:r>
            <a:r>
              <a:rPr lang="es-419">
                <a:highlight>
                  <a:srgbClr val="FFFF00"/>
                </a:highlight>
              </a:rPr>
              <a:t>controlar el flujo de datos</a:t>
            </a:r>
            <a:r>
              <a:rPr lang="es-419"/>
              <a:t> entre el procesador, la memoria y los diferentes periféricos que haya en un ordenador.</a:t>
            </a:r>
            <a:endParaRPr/>
          </a:p>
          <a:p>
            <a:pPr indent="0" lvl="0" marL="0" marR="0" rtl="0" algn="just">
              <a:lnSpc>
                <a:spcPct val="115000"/>
              </a:lnSpc>
              <a:spcBef>
                <a:spcPts val="1200"/>
              </a:spcBef>
              <a:spcAft>
                <a:spcPts val="1200"/>
              </a:spcAft>
              <a:buNone/>
            </a:pPr>
            <a:r>
              <a:rPr lang="es-419"/>
              <a:t>En la actualidad encontramos </a:t>
            </a:r>
            <a:r>
              <a:rPr lang="es-419">
                <a:highlight>
                  <a:srgbClr val="FFFF00"/>
                </a:highlight>
              </a:rPr>
              <a:t>dos chipset</a:t>
            </a:r>
            <a:r>
              <a:rPr lang="es-419"/>
              <a:t> en una placa: el puente norte o </a:t>
            </a:r>
            <a:r>
              <a:rPr lang="es-419">
                <a:highlight>
                  <a:srgbClr val="FFFF00"/>
                </a:highlight>
              </a:rPr>
              <a:t>northbridge</a:t>
            </a:r>
            <a:r>
              <a:rPr lang="es-419"/>
              <a:t> y el puente sur o </a:t>
            </a:r>
            <a:r>
              <a:rPr lang="es-419">
                <a:highlight>
                  <a:srgbClr val="FFFF00"/>
                </a:highlight>
              </a:rPr>
              <a:t>southbridge</a:t>
            </a:r>
            <a:r>
              <a:rPr lang="es-419"/>
              <a:t>. La razón de llamarlos de esta forma radica en su ubicación en la placa, el primero en la parte superior más cerca de la CPU (norte) y el segundo más abajo (sur).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351" name="Google Shape;351;p56"/>
          <p:cNvSpPr txBox="1"/>
          <p:nvPr>
            <p:ph idx="1" type="body"/>
          </p:nvPr>
        </p:nvSpPr>
        <p:spPr>
          <a:xfrm>
            <a:off x="311700" y="1076275"/>
            <a:ext cx="8520600" cy="3826200"/>
          </a:xfrm>
          <a:prstGeom prst="rect">
            <a:avLst/>
          </a:prstGeom>
        </p:spPr>
        <p:txBody>
          <a:bodyPr anchorCtr="0" anchor="t" bIns="91425" lIns="91425" spcFirstLastPara="1" rIns="91425" wrap="square" tIns="91425">
            <a:normAutofit/>
          </a:bodyPr>
          <a:lstStyle/>
          <a:p>
            <a:pPr indent="-342900" lvl="0" marL="457200" marR="0" rtl="0" algn="just">
              <a:lnSpc>
                <a:spcPct val="115000"/>
              </a:lnSpc>
              <a:spcBef>
                <a:spcPts val="0"/>
              </a:spcBef>
              <a:spcAft>
                <a:spcPts val="0"/>
              </a:spcAft>
              <a:buSzPts val="1800"/>
              <a:buChar char="●"/>
            </a:pPr>
            <a:r>
              <a:rPr b="1" lang="es-419"/>
              <a:t>N</a:t>
            </a:r>
            <a:r>
              <a:rPr b="1" lang="es-419"/>
              <a:t>orthbridge</a:t>
            </a:r>
            <a:r>
              <a:rPr lang="es-419"/>
              <a:t>: Su función es </a:t>
            </a:r>
            <a:r>
              <a:rPr lang="es-419">
                <a:highlight>
                  <a:srgbClr val="FFFF00"/>
                </a:highlight>
              </a:rPr>
              <a:t>controlar todo el flujo de datos</a:t>
            </a:r>
            <a:r>
              <a:rPr lang="es-419"/>
              <a:t> que va o viene de la CPU hacia la memoria RAM, PCI(e) y también el del propio southbridge. Su cometido es la de controlar el funcionamiento del </a:t>
            </a:r>
            <a:r>
              <a:rPr lang="es-419">
                <a:highlight>
                  <a:srgbClr val="FFFF00"/>
                </a:highlight>
              </a:rPr>
              <a:t>bus del procesador o FSB</a:t>
            </a:r>
            <a:r>
              <a:rPr lang="es-419"/>
              <a:t> (front side bus) y hacer el reparto de datos entre los elementos antes comentados. </a:t>
            </a:r>
            <a:endParaRPr/>
          </a:p>
          <a:p>
            <a:pPr indent="-342900" lvl="0" marL="457200" marR="0" rtl="0" algn="just">
              <a:lnSpc>
                <a:spcPct val="115000"/>
              </a:lnSpc>
              <a:spcBef>
                <a:spcPts val="0"/>
              </a:spcBef>
              <a:spcAft>
                <a:spcPts val="0"/>
              </a:spcAft>
              <a:buSzPts val="1800"/>
              <a:buChar char="●"/>
            </a:pPr>
            <a:r>
              <a:rPr b="1" lang="es-419"/>
              <a:t>Southbridge</a:t>
            </a:r>
            <a:r>
              <a:rPr lang="es-419"/>
              <a:t>: Este conjunto electrónico se encarga de </a:t>
            </a:r>
            <a:r>
              <a:rPr lang="es-419">
                <a:highlight>
                  <a:srgbClr val="FFFF00"/>
                </a:highlight>
              </a:rPr>
              <a:t>coordinar los diferentes dispositivos de entrada y salida</a:t>
            </a:r>
            <a:r>
              <a:rPr lang="es-419"/>
              <a:t> que se pueden conectar a la computadora.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Arquitectura de una computadora</a:t>
            </a:r>
            <a:endParaRPr/>
          </a:p>
        </p:txBody>
      </p:sp>
      <p:sp>
        <p:nvSpPr>
          <p:cNvPr id="357" name="Google Shape;357;p57"/>
          <p:cNvSpPr txBox="1"/>
          <p:nvPr>
            <p:ph idx="1" type="body"/>
          </p:nvPr>
        </p:nvSpPr>
        <p:spPr>
          <a:xfrm>
            <a:off x="311700" y="1076275"/>
            <a:ext cx="8520600" cy="2711700"/>
          </a:xfrm>
          <a:prstGeom prst="rect">
            <a:avLst/>
          </a:prstGeom>
        </p:spPr>
        <p:txBody>
          <a:bodyPr anchorCtr="0" anchor="t" bIns="91425" lIns="91425" spcFirstLastPara="1" rIns="91425" wrap="square" tIns="91425">
            <a:normAutofit/>
          </a:bodyPr>
          <a:lstStyle/>
          <a:p>
            <a:pPr indent="0" lvl="0" marL="0" marR="0" rtl="0" algn="just">
              <a:lnSpc>
                <a:spcPct val="115000"/>
              </a:lnSpc>
              <a:spcBef>
                <a:spcPts val="0"/>
              </a:spcBef>
              <a:spcAft>
                <a:spcPts val="0"/>
              </a:spcAft>
              <a:buNone/>
            </a:pPr>
            <a:r>
              <a:rPr b="1" lang="es-419"/>
              <a:t>SATA</a:t>
            </a:r>
            <a:r>
              <a:rPr lang="es-419"/>
              <a:t>: Se trata de una </a:t>
            </a:r>
            <a:r>
              <a:rPr lang="es-419">
                <a:highlight>
                  <a:srgbClr val="FFFF00"/>
                </a:highlight>
              </a:rPr>
              <a:t>interfaz de bus</a:t>
            </a:r>
            <a:r>
              <a:rPr lang="es-419"/>
              <a:t> en computadoras que se utiliza para </a:t>
            </a:r>
            <a:r>
              <a:rPr lang="es-419">
                <a:highlight>
                  <a:srgbClr val="FFFF00"/>
                </a:highlight>
              </a:rPr>
              <a:t>transferencia de datos</a:t>
            </a:r>
            <a:r>
              <a:rPr lang="es-419"/>
              <a:t> entre la placa base y algunos de los dispositivos que se utilizan en el PC.</a:t>
            </a:r>
            <a:endParaRPr/>
          </a:p>
          <a:p>
            <a:pPr indent="0" lvl="0" marL="0" marR="0" rtl="0" algn="just">
              <a:lnSpc>
                <a:spcPct val="115000"/>
              </a:lnSpc>
              <a:spcBef>
                <a:spcPts val="1200"/>
              </a:spcBef>
              <a:spcAft>
                <a:spcPts val="1200"/>
              </a:spcAft>
              <a:buNone/>
            </a:pPr>
            <a:r>
              <a:rPr b="1" lang="es-419"/>
              <a:t>Conector de alimentación</a:t>
            </a:r>
            <a:r>
              <a:rPr lang="es-419"/>
              <a:t>: Es el que </a:t>
            </a:r>
            <a:r>
              <a:rPr lang="es-419">
                <a:highlight>
                  <a:srgbClr val="FFFF00"/>
                </a:highlight>
              </a:rPr>
              <a:t>lleva la alimentación principal desde la fuente a la placa base</a:t>
            </a:r>
            <a:r>
              <a:rPr lang="es-419"/>
              <a:t>. Suele estar compuesto por un conector principal de 20 pines y uno secundario de 4 pines.</a:t>
            </a:r>
            <a:endParaRPr/>
          </a:p>
        </p:txBody>
      </p:sp>
      <p:pic>
        <p:nvPicPr>
          <p:cNvPr id="358" name="Google Shape;358;p57"/>
          <p:cNvPicPr preferRelativeResize="0"/>
          <p:nvPr/>
        </p:nvPicPr>
        <p:blipFill rotWithShape="1">
          <a:blip r:embed="rId3">
            <a:alphaModFix/>
          </a:blip>
          <a:srcRect b="26964" l="0" r="0" t="0"/>
          <a:stretch/>
        </p:blipFill>
        <p:spPr>
          <a:xfrm>
            <a:off x="1644913" y="3598451"/>
            <a:ext cx="5854175" cy="1545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8"/>
          <p:cNvSpPr txBox="1"/>
          <p:nvPr>
            <p:ph type="title"/>
          </p:nvPr>
        </p:nvSpPr>
        <p:spPr>
          <a:xfrm>
            <a:off x="344200" y="1276950"/>
            <a:ext cx="4045200" cy="258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7600"/>
              <a:t>¡AHORA TE TOCA A VOS!</a:t>
            </a:r>
            <a:endParaRPr sz="7600"/>
          </a:p>
        </p:txBody>
      </p:sp>
      <p:pic>
        <p:nvPicPr>
          <p:cNvPr id="364" name="Google Shape;364;p58"/>
          <p:cNvPicPr preferRelativeResize="0"/>
          <p:nvPr/>
        </p:nvPicPr>
        <p:blipFill>
          <a:blip r:embed="rId3">
            <a:alphaModFix/>
          </a:blip>
          <a:stretch>
            <a:fillRect/>
          </a:stretch>
        </p:blipFill>
        <p:spPr>
          <a:xfrm>
            <a:off x="4451750" y="679988"/>
            <a:ext cx="4119975" cy="3783512"/>
          </a:xfrm>
          <a:prstGeom prst="rect">
            <a:avLst/>
          </a:prstGeom>
          <a:noFill/>
          <a:ln>
            <a:noFill/>
          </a:ln>
        </p:spPr>
      </p:pic>
      <p:sp>
        <p:nvSpPr>
          <p:cNvPr id="365" name="Google Shape;365;p58"/>
          <p:cNvSpPr txBox="1"/>
          <p:nvPr>
            <p:ph type="title"/>
          </p:nvPr>
        </p:nvSpPr>
        <p:spPr>
          <a:xfrm>
            <a:off x="1164100" y="3667650"/>
            <a:ext cx="2405400" cy="74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s-419" sz="1600">
                <a:highlight>
                  <a:schemeClr val="dk1"/>
                </a:highlight>
                <a:latin typeface="Source Code Pro Light"/>
                <a:ea typeface="Source Code Pro Light"/>
                <a:cs typeface="Source Code Pro Light"/>
                <a:sym typeface="Source Code Pro Light"/>
              </a:rPr>
              <a:t>Realizar TP: 3</a:t>
            </a:r>
            <a:endParaRPr b="0" sz="1600">
              <a:latin typeface="Source Code Pro Light"/>
              <a:ea typeface="Source Code Pro Light"/>
              <a:cs typeface="Source Code Pro Light"/>
              <a:sym typeface="Source Code Pr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9"/>
          <p:cNvSpPr txBox="1"/>
          <p:nvPr>
            <p:ph type="title"/>
          </p:nvPr>
        </p:nvSpPr>
        <p:spPr>
          <a:xfrm>
            <a:off x="482650" y="1891913"/>
            <a:ext cx="2532000" cy="137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7100"/>
              <a:t>¡Gracias!</a:t>
            </a:r>
            <a:endParaRPr sz="7100"/>
          </a:p>
        </p:txBody>
      </p:sp>
      <p:sp>
        <p:nvSpPr>
          <p:cNvPr id="371" name="Google Shape;371;p59"/>
          <p:cNvSpPr txBox="1"/>
          <p:nvPr>
            <p:ph idx="1" type="body"/>
          </p:nvPr>
        </p:nvSpPr>
        <p:spPr>
          <a:xfrm>
            <a:off x="4133925" y="0"/>
            <a:ext cx="1786200" cy="599400"/>
          </a:xfrm>
          <a:prstGeom prst="rect">
            <a:avLst/>
          </a:prstGeom>
        </p:spPr>
        <p:txBody>
          <a:bodyPr anchorCtr="0" anchor="t" bIns="91425" lIns="91425" spcFirstLastPara="1" rIns="91425" wrap="square" tIns="91425">
            <a:normAutofit fontScale="47500" lnSpcReduction="10000"/>
          </a:bodyPr>
          <a:lstStyle/>
          <a:p>
            <a:pPr indent="0" lvl="0" marL="0" rtl="0" algn="ctr">
              <a:spcBef>
                <a:spcPts val="0"/>
              </a:spcBef>
              <a:spcAft>
                <a:spcPts val="0"/>
              </a:spcAft>
              <a:buNone/>
            </a:pPr>
            <a:r>
              <a:rPr lang="es-419" sz="2607"/>
              <a:t>Ninja tips!</a:t>
            </a:r>
            <a:endParaRPr sz="2607"/>
          </a:p>
          <a:p>
            <a:pPr indent="0" lvl="0" marL="0" rtl="0" algn="ctr">
              <a:spcBef>
                <a:spcPts val="0"/>
              </a:spcBef>
              <a:spcAft>
                <a:spcPts val="0"/>
              </a:spcAft>
              <a:buNone/>
            </a:pPr>
            <a:r>
              <a:t/>
            </a:r>
            <a:endParaRPr sz="1400"/>
          </a:p>
          <a:p>
            <a:pPr indent="0" lvl="0" marL="0" rtl="0" algn="ctr">
              <a:spcBef>
                <a:spcPts val="0"/>
              </a:spcBef>
              <a:spcAft>
                <a:spcPts val="0"/>
              </a:spcAft>
              <a:buNone/>
            </a:pPr>
            <a:r>
              <a:rPr lang="es-419" sz="1400"/>
              <a:t> </a:t>
            </a:r>
            <a:endParaRPr sz="1400"/>
          </a:p>
        </p:txBody>
      </p:sp>
      <p:pic>
        <p:nvPicPr>
          <p:cNvPr id="372" name="Google Shape;372;p59"/>
          <p:cNvPicPr preferRelativeResize="0"/>
          <p:nvPr/>
        </p:nvPicPr>
        <p:blipFill rotWithShape="1">
          <a:blip r:embed="rId3">
            <a:alphaModFix/>
          </a:blip>
          <a:srcRect b="8633" l="0" r="0" t="12233"/>
          <a:stretch/>
        </p:blipFill>
        <p:spPr>
          <a:xfrm>
            <a:off x="6065247" y="0"/>
            <a:ext cx="3078753" cy="5143501"/>
          </a:xfrm>
          <a:prstGeom prst="rect">
            <a:avLst/>
          </a:prstGeom>
          <a:noFill/>
          <a:ln>
            <a:noFill/>
          </a:ln>
        </p:spPr>
      </p:pic>
      <p:pic>
        <p:nvPicPr>
          <p:cNvPr id="373" name="Google Shape;373;p59"/>
          <p:cNvPicPr preferRelativeResize="0"/>
          <p:nvPr/>
        </p:nvPicPr>
        <p:blipFill rotWithShape="1">
          <a:blip r:embed="rId3">
            <a:alphaModFix/>
          </a:blip>
          <a:srcRect b="89349" l="0" r="0" t="0"/>
          <a:stretch/>
        </p:blipFill>
        <p:spPr>
          <a:xfrm>
            <a:off x="3399650" y="2279825"/>
            <a:ext cx="2665604" cy="5993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80" name="Google Shape;80;p17"/>
          <p:cNvSpPr txBox="1"/>
          <p:nvPr>
            <p:ph idx="1" type="body"/>
          </p:nvPr>
        </p:nvSpPr>
        <p:spPr>
          <a:xfrm>
            <a:off x="311700" y="1228675"/>
            <a:ext cx="8393400" cy="3340200"/>
          </a:xfrm>
          <a:prstGeom prst="rect">
            <a:avLst/>
          </a:prstGeom>
        </p:spPr>
        <p:txBody>
          <a:bodyPr anchorCtr="0" anchor="t" bIns="91425" lIns="91425" spcFirstLastPara="1" rIns="91425" wrap="square" tIns="91425">
            <a:normAutofit fontScale="85000"/>
          </a:bodyPr>
          <a:lstStyle/>
          <a:p>
            <a:pPr indent="0" lvl="0" marL="0" marR="0" rtl="0" algn="l">
              <a:lnSpc>
                <a:spcPct val="115000"/>
              </a:lnSpc>
              <a:spcBef>
                <a:spcPts val="0"/>
              </a:spcBef>
              <a:spcAft>
                <a:spcPts val="0"/>
              </a:spcAft>
              <a:buNone/>
            </a:pPr>
            <a:r>
              <a:rPr lang="es-419"/>
              <a:t>Un sistema operativo es un </a:t>
            </a:r>
            <a:r>
              <a:rPr lang="es-419">
                <a:highlight>
                  <a:srgbClr val="FFFF00"/>
                </a:highlight>
              </a:rPr>
              <a:t>conjunto de programas</a:t>
            </a:r>
            <a:r>
              <a:rPr lang="es-419"/>
              <a:t> que </a:t>
            </a:r>
            <a:r>
              <a:rPr lang="es-419">
                <a:highlight>
                  <a:srgbClr val="FFFF00"/>
                </a:highlight>
              </a:rPr>
              <a:t>proporcionan instrucciones para el procesador</a:t>
            </a:r>
            <a:r>
              <a:rPr lang="es-419"/>
              <a:t>. </a:t>
            </a:r>
            <a:endParaRPr/>
          </a:p>
          <a:p>
            <a:pPr indent="0" lvl="0" marL="0" marR="0" rtl="0" algn="l">
              <a:lnSpc>
                <a:spcPct val="115000"/>
              </a:lnSpc>
              <a:spcBef>
                <a:spcPts val="1200"/>
              </a:spcBef>
              <a:spcAft>
                <a:spcPts val="0"/>
              </a:spcAft>
              <a:buNone/>
            </a:pPr>
            <a:r>
              <a:rPr lang="es-419"/>
              <a:t>El sistema operativo </a:t>
            </a:r>
            <a:r>
              <a:rPr lang="es-419">
                <a:highlight>
                  <a:srgbClr val="FFFF00"/>
                </a:highlight>
              </a:rPr>
              <a:t>dirige</a:t>
            </a:r>
            <a:r>
              <a:rPr lang="es-419"/>
              <a:t> al procesador en el </a:t>
            </a:r>
            <a:r>
              <a:rPr lang="es-419">
                <a:highlight>
                  <a:srgbClr val="FFFF00"/>
                </a:highlight>
              </a:rPr>
              <a:t>uso</a:t>
            </a:r>
            <a:r>
              <a:rPr lang="es-419"/>
              <a:t> de los otros recursos del sistema y en la </a:t>
            </a:r>
            <a:r>
              <a:rPr lang="es-419">
                <a:highlight>
                  <a:srgbClr val="FFFF00"/>
                </a:highlight>
              </a:rPr>
              <a:t>temporización</a:t>
            </a:r>
            <a:r>
              <a:rPr lang="es-419"/>
              <a:t> de la ejecución de otros programas. </a:t>
            </a:r>
            <a:endParaRPr/>
          </a:p>
          <a:p>
            <a:pPr indent="0" lvl="0" marL="0" marR="0" rtl="0" algn="l">
              <a:lnSpc>
                <a:spcPct val="115000"/>
              </a:lnSpc>
              <a:spcBef>
                <a:spcPts val="1200"/>
              </a:spcBef>
              <a:spcAft>
                <a:spcPts val="0"/>
              </a:spcAft>
              <a:buNone/>
            </a:pPr>
            <a:r>
              <a:rPr lang="es-419"/>
              <a:t>No obstante, para que el procesador pueda realizar esto, el sistema operativo </a:t>
            </a:r>
            <a:r>
              <a:rPr lang="es-419">
                <a:highlight>
                  <a:srgbClr val="FFFF00"/>
                </a:highlight>
              </a:rPr>
              <a:t>debe dejar paso</a:t>
            </a:r>
            <a:r>
              <a:rPr lang="es-419"/>
              <a:t> a la ejecución de otros programas. </a:t>
            </a:r>
            <a:endParaRPr/>
          </a:p>
          <a:p>
            <a:pPr indent="0" lvl="0" marL="0" marR="0" rtl="0" algn="l">
              <a:lnSpc>
                <a:spcPct val="115000"/>
              </a:lnSpc>
              <a:spcBef>
                <a:spcPts val="1200"/>
              </a:spcBef>
              <a:spcAft>
                <a:spcPts val="1200"/>
              </a:spcAft>
              <a:buNone/>
            </a:pPr>
            <a:r>
              <a:rPr lang="es-419"/>
              <a:t>Por tanto, el sistema operativo </a:t>
            </a:r>
            <a:r>
              <a:rPr lang="es-419">
                <a:highlight>
                  <a:srgbClr val="FFFF00"/>
                </a:highlight>
              </a:rPr>
              <a:t>deja el control</a:t>
            </a:r>
            <a:r>
              <a:rPr lang="es-419"/>
              <a:t> para que el procesador pueda realizar trabajo útil y de nuevo retoma el control para permitir al procesador que realice la siguiente pieza de trabajo.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86" name="Google Shape;86;p18"/>
          <p:cNvSpPr txBox="1"/>
          <p:nvPr>
            <p:ph idx="1" type="body"/>
          </p:nvPr>
        </p:nvSpPr>
        <p:spPr>
          <a:xfrm>
            <a:off x="311700" y="1014550"/>
            <a:ext cx="8520600" cy="4128900"/>
          </a:xfrm>
          <a:prstGeom prst="rect">
            <a:avLst/>
          </a:prstGeom>
        </p:spPr>
        <p:txBody>
          <a:bodyPr anchorCtr="0" anchor="t" bIns="91425" lIns="91425" spcFirstLastPara="1" rIns="91425" wrap="square" tIns="91425">
            <a:normAutofit fontScale="55000"/>
          </a:bodyPr>
          <a:lstStyle/>
          <a:p>
            <a:pPr indent="0" lvl="0" marL="0" marR="0" rtl="0" algn="just">
              <a:lnSpc>
                <a:spcPct val="115000"/>
              </a:lnSpc>
              <a:spcBef>
                <a:spcPts val="0"/>
              </a:spcBef>
              <a:spcAft>
                <a:spcPts val="0"/>
              </a:spcAft>
              <a:buNone/>
            </a:pPr>
            <a:r>
              <a:rPr lang="es-419"/>
              <a:t>Funciones:</a:t>
            </a:r>
            <a:endParaRPr/>
          </a:p>
          <a:p>
            <a:pPr indent="-291465" lvl="0" marL="457200" marR="0" rtl="0" algn="just">
              <a:lnSpc>
                <a:spcPct val="115000"/>
              </a:lnSpc>
              <a:spcBef>
                <a:spcPts val="1200"/>
              </a:spcBef>
              <a:spcAft>
                <a:spcPts val="0"/>
              </a:spcAft>
              <a:buSzPct val="100000"/>
              <a:buChar char="●"/>
            </a:pPr>
            <a:r>
              <a:rPr lang="es-419" u="sng"/>
              <a:t>Desarrollo de programas</a:t>
            </a:r>
            <a:r>
              <a:rPr lang="es-419"/>
              <a:t>: Los sistemas operativos </a:t>
            </a:r>
            <a:r>
              <a:rPr lang="es-419">
                <a:highlight>
                  <a:srgbClr val="FFFF00"/>
                </a:highlight>
              </a:rPr>
              <a:t>asisten</a:t>
            </a:r>
            <a:r>
              <a:rPr lang="es-419"/>
              <a:t> al programador en el desarrollo de aplicaciones.</a:t>
            </a:r>
            <a:endParaRPr/>
          </a:p>
          <a:p>
            <a:pPr indent="-291465" lvl="0" marL="457200" marR="0" rtl="0" algn="just">
              <a:lnSpc>
                <a:spcPct val="115000"/>
              </a:lnSpc>
              <a:spcBef>
                <a:spcPts val="0"/>
              </a:spcBef>
              <a:spcAft>
                <a:spcPts val="0"/>
              </a:spcAft>
              <a:buSzPct val="100000"/>
              <a:buChar char="●"/>
            </a:pPr>
            <a:r>
              <a:rPr lang="es-419" u="sng"/>
              <a:t>Ejecución de programas</a:t>
            </a:r>
            <a:r>
              <a:rPr lang="es-419"/>
              <a:t>: Los sistemas operativos realizan la </a:t>
            </a:r>
            <a:r>
              <a:rPr lang="es-419">
                <a:highlight>
                  <a:srgbClr val="FFFF00"/>
                </a:highlight>
              </a:rPr>
              <a:t>carga</a:t>
            </a:r>
            <a:r>
              <a:rPr lang="es-419"/>
              <a:t> de las instrucciones y los datos en la memoria principal e </a:t>
            </a:r>
            <a:r>
              <a:rPr lang="es-419">
                <a:highlight>
                  <a:srgbClr val="FFFF00"/>
                </a:highlight>
              </a:rPr>
              <a:t>inicializan</a:t>
            </a:r>
            <a:r>
              <a:rPr lang="es-419"/>
              <a:t> los dispositivos de E/S y los ficheros.</a:t>
            </a:r>
            <a:endParaRPr/>
          </a:p>
          <a:p>
            <a:pPr indent="-291465" lvl="0" marL="457200" marR="0" rtl="0" algn="just">
              <a:lnSpc>
                <a:spcPct val="115000"/>
              </a:lnSpc>
              <a:spcBef>
                <a:spcPts val="0"/>
              </a:spcBef>
              <a:spcAft>
                <a:spcPts val="0"/>
              </a:spcAft>
              <a:buSzPct val="100000"/>
              <a:buChar char="●"/>
            </a:pPr>
            <a:r>
              <a:rPr lang="es-419" u="sng"/>
              <a:t>Acceso a dispositivos de E/S</a:t>
            </a:r>
            <a:r>
              <a:rPr lang="es-419"/>
              <a:t>: El sistema operativo proporciona una </a:t>
            </a:r>
            <a:r>
              <a:rPr lang="es-419">
                <a:highlight>
                  <a:srgbClr val="FFFF00"/>
                </a:highlight>
              </a:rPr>
              <a:t>interfaz uniforme</a:t>
            </a:r>
            <a:r>
              <a:rPr lang="es-419"/>
              <a:t> para cada dispositivo de E/S que requieren sus propios conjuntos peculiares de instrucciones o señales de control para cada operación.</a:t>
            </a:r>
            <a:endParaRPr/>
          </a:p>
          <a:p>
            <a:pPr indent="-291465" lvl="0" marL="457200" marR="0" rtl="0" algn="just">
              <a:lnSpc>
                <a:spcPct val="115000"/>
              </a:lnSpc>
              <a:spcBef>
                <a:spcPts val="0"/>
              </a:spcBef>
              <a:spcAft>
                <a:spcPts val="0"/>
              </a:spcAft>
              <a:buSzPct val="100000"/>
              <a:buChar char="●"/>
            </a:pPr>
            <a:r>
              <a:rPr lang="es-419" u="sng"/>
              <a:t>Acceso controlado a los ficheros</a:t>
            </a:r>
            <a:r>
              <a:rPr lang="es-419"/>
              <a:t>: El sistema operativo muestra una </a:t>
            </a:r>
            <a:r>
              <a:rPr lang="es-419">
                <a:highlight>
                  <a:srgbClr val="FFFF00"/>
                </a:highlight>
              </a:rPr>
              <a:t>comprensión</a:t>
            </a:r>
            <a:r>
              <a:rPr lang="es-419"/>
              <a:t> detallada de la naturaleza del dispositivo de E/S y de la </a:t>
            </a:r>
            <a:r>
              <a:rPr lang="es-419">
                <a:highlight>
                  <a:srgbClr val="FFFF00"/>
                </a:highlight>
              </a:rPr>
              <a:t>estructura de los datos</a:t>
            </a:r>
            <a:r>
              <a:rPr lang="es-419"/>
              <a:t> contenidos en el sistema de almacenamiento. También, proporciona </a:t>
            </a:r>
            <a:r>
              <a:rPr lang="es-419">
                <a:highlight>
                  <a:srgbClr val="FFFF00"/>
                </a:highlight>
              </a:rPr>
              <a:t>mecanismos de protección</a:t>
            </a:r>
            <a:r>
              <a:rPr lang="es-419"/>
              <a:t> para controlar el acceso a los ficheros.</a:t>
            </a:r>
            <a:endParaRPr/>
          </a:p>
          <a:p>
            <a:pPr indent="-291465" lvl="0" marL="457200" marR="0" rtl="0" algn="just">
              <a:lnSpc>
                <a:spcPct val="115000"/>
              </a:lnSpc>
              <a:spcBef>
                <a:spcPts val="0"/>
              </a:spcBef>
              <a:spcAft>
                <a:spcPts val="0"/>
              </a:spcAft>
              <a:buSzPct val="100000"/>
              <a:buChar char="●"/>
            </a:pPr>
            <a:r>
              <a:rPr lang="es-419" u="sng"/>
              <a:t>Acceso al sistema</a:t>
            </a:r>
            <a:r>
              <a:rPr lang="es-419"/>
              <a:t>: El sistema operativo controla el </a:t>
            </a:r>
            <a:r>
              <a:rPr lang="es-419">
                <a:highlight>
                  <a:srgbClr val="FFFF00"/>
                </a:highlight>
              </a:rPr>
              <a:t>acceso al sistema completo y a recursos del sistema</a:t>
            </a:r>
            <a:r>
              <a:rPr lang="es-419"/>
              <a:t> específicos. Proporciona protección a los recursos y a los datos, </a:t>
            </a:r>
            <a:r>
              <a:rPr lang="es-419">
                <a:highlight>
                  <a:srgbClr val="FFFF00"/>
                </a:highlight>
              </a:rPr>
              <a:t>evitando el uso no autorizado</a:t>
            </a:r>
            <a:r>
              <a:rPr lang="es-419"/>
              <a:t> de los usuarios.</a:t>
            </a:r>
            <a:endParaRPr/>
          </a:p>
          <a:p>
            <a:pPr indent="-291465" lvl="0" marL="457200" marR="0" rtl="0" algn="just">
              <a:lnSpc>
                <a:spcPct val="115000"/>
              </a:lnSpc>
              <a:spcBef>
                <a:spcPts val="0"/>
              </a:spcBef>
              <a:spcAft>
                <a:spcPts val="0"/>
              </a:spcAft>
              <a:buSzPct val="100000"/>
              <a:buChar char="●"/>
            </a:pPr>
            <a:r>
              <a:rPr lang="es-419" u="sng"/>
              <a:t>Detección y respuesta a errores</a:t>
            </a:r>
            <a:r>
              <a:rPr lang="es-419"/>
              <a:t>: Se pueden dar gran variedad de errores de hardware y software. En cada caso, el sistema operativo </a:t>
            </a:r>
            <a:r>
              <a:rPr lang="es-419">
                <a:highlight>
                  <a:srgbClr val="FFFF00"/>
                </a:highlight>
              </a:rPr>
              <a:t>proporciona una respuesta</a:t>
            </a:r>
            <a:r>
              <a:rPr lang="es-419"/>
              <a:t> que elimine la condición de error, suponiendo el menor impacto en las aplicaciones que están en ejecución. La respuesta puede oscilar entre finalizar el programa que causó el error o simplemente informar del error a la aplicación.</a:t>
            </a:r>
            <a:endParaRPr/>
          </a:p>
          <a:p>
            <a:pPr indent="-291465" lvl="0" marL="457200" marR="0" rtl="0" algn="just">
              <a:lnSpc>
                <a:spcPct val="115000"/>
              </a:lnSpc>
              <a:spcBef>
                <a:spcPts val="0"/>
              </a:spcBef>
              <a:spcAft>
                <a:spcPts val="0"/>
              </a:spcAft>
              <a:buSzPct val="100000"/>
              <a:buChar char="●"/>
            </a:pPr>
            <a:r>
              <a:rPr lang="es-419" u="sng"/>
              <a:t>Contabilidad</a:t>
            </a:r>
            <a:r>
              <a:rPr lang="es-419"/>
              <a:t>: El sistema operativo </a:t>
            </a:r>
            <a:r>
              <a:rPr lang="es-419">
                <a:highlight>
                  <a:srgbClr val="FFFF00"/>
                </a:highlight>
              </a:rPr>
              <a:t>recoge estadísticas</a:t>
            </a:r>
            <a:r>
              <a:rPr lang="es-419"/>
              <a:t> de uso de los diferentes recursos y </a:t>
            </a:r>
            <a:r>
              <a:rPr lang="es-419">
                <a:highlight>
                  <a:srgbClr val="FFFF00"/>
                </a:highlight>
              </a:rPr>
              <a:t>monitoriza parámetros de rendimiento</a:t>
            </a:r>
            <a:r>
              <a:rPr lang="es-419"/>
              <a:t> tales como el tiempo de respuesta. Esta información es útil para </a:t>
            </a:r>
            <a:r>
              <a:rPr lang="es-419">
                <a:highlight>
                  <a:srgbClr val="FFFF00"/>
                </a:highlight>
              </a:rPr>
              <a:t>anticipar las necesidades</a:t>
            </a:r>
            <a:r>
              <a:rPr lang="es-419"/>
              <a:t> de mejoras futuras y para optimizar el sistema a fin de mejorar su rendimiento.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13"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pic>
        <p:nvPicPr>
          <p:cNvPr id="92" name="Google Shape;92;p19"/>
          <p:cNvPicPr preferRelativeResize="0"/>
          <p:nvPr/>
        </p:nvPicPr>
        <p:blipFill>
          <a:blip r:embed="rId3">
            <a:alphaModFix/>
          </a:blip>
          <a:stretch>
            <a:fillRect/>
          </a:stretch>
        </p:blipFill>
        <p:spPr>
          <a:xfrm>
            <a:off x="1429138" y="1093850"/>
            <a:ext cx="6285735" cy="3744850"/>
          </a:xfrm>
          <a:prstGeom prst="rect">
            <a:avLst/>
          </a:prstGeom>
          <a:noFill/>
          <a:ln>
            <a:noFill/>
          </a:ln>
        </p:spPr>
      </p:pic>
      <p:sp>
        <p:nvSpPr>
          <p:cNvPr id="93" name="Google Shape;93;p19"/>
          <p:cNvSpPr/>
          <p:nvPr/>
        </p:nvSpPr>
        <p:spPr>
          <a:xfrm>
            <a:off x="6725325" y="500075"/>
            <a:ext cx="2296200" cy="141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419">
                <a:latin typeface="Source Code Pro"/>
                <a:ea typeface="Source Code Pro"/>
                <a:cs typeface="Source Code Pro"/>
                <a:sym typeface="Source Code Pro"/>
              </a:rPr>
              <a:t>¡Cuidado</a:t>
            </a:r>
            <a:r>
              <a:rPr b="1" lang="es-419">
                <a:latin typeface="Source Code Pro"/>
                <a:ea typeface="Source Code Pro"/>
                <a:cs typeface="Source Code Pro"/>
                <a:sym typeface="Source Code Pro"/>
              </a:rPr>
              <a:t>!</a:t>
            </a:r>
            <a:r>
              <a:rPr lang="es-419">
                <a:latin typeface="Source Code Pro Light"/>
                <a:ea typeface="Source Code Pro Light"/>
                <a:cs typeface="Source Code Pro Light"/>
                <a:sym typeface="Source Code Pro Light"/>
              </a:rPr>
              <a:t> </a:t>
            </a:r>
            <a:endParaRPr>
              <a:latin typeface="Source Code Pro Light"/>
              <a:ea typeface="Source Code Pro Light"/>
              <a:cs typeface="Source Code Pro Light"/>
              <a:sym typeface="Source Code Pro Light"/>
            </a:endParaRPr>
          </a:p>
          <a:p>
            <a:pPr indent="0" lvl="0" marL="0" rtl="0" algn="ctr">
              <a:spcBef>
                <a:spcPts val="0"/>
              </a:spcBef>
              <a:spcAft>
                <a:spcPts val="0"/>
              </a:spcAft>
              <a:buNone/>
            </a:pPr>
            <a:r>
              <a:rPr lang="es-419">
                <a:latin typeface="Source Code Pro Light"/>
                <a:ea typeface="Source Code Pro Light"/>
                <a:cs typeface="Source Code Pro Light"/>
                <a:sym typeface="Source Code Pro Light"/>
              </a:rPr>
              <a:t>Linux es un kernel del cual se basan diferentes sistemas operativos llamados “distros”!</a:t>
            </a:r>
            <a:endParaRPr>
              <a:latin typeface="Source Code Pro Light"/>
              <a:ea typeface="Source Code Pro Light"/>
              <a:cs typeface="Source Code Pro Light"/>
              <a:sym typeface="Source Code Pro Light"/>
            </a:endParaRPr>
          </a:p>
        </p:txBody>
      </p:sp>
      <p:cxnSp>
        <p:nvCxnSpPr>
          <p:cNvPr id="94" name="Google Shape;94;p19"/>
          <p:cNvCxnSpPr/>
          <p:nvPr/>
        </p:nvCxnSpPr>
        <p:spPr>
          <a:xfrm flipH="1" rot="10800000">
            <a:off x="6306925" y="1714375"/>
            <a:ext cx="673500" cy="316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100" name="Google Shape;100;p20"/>
          <p:cNvSpPr txBox="1"/>
          <p:nvPr>
            <p:ph idx="1" type="body"/>
          </p:nvPr>
        </p:nvSpPr>
        <p:spPr>
          <a:xfrm>
            <a:off x="311700" y="1014550"/>
            <a:ext cx="8520600" cy="3185100"/>
          </a:xfrm>
          <a:prstGeom prst="rect">
            <a:avLst/>
          </a:prstGeom>
        </p:spPr>
        <p:txBody>
          <a:bodyPr anchorCtr="0" anchor="t" bIns="91425" lIns="91425" spcFirstLastPara="1" rIns="91425" wrap="square" tIns="91425">
            <a:normAutofit/>
          </a:bodyPr>
          <a:lstStyle/>
          <a:p>
            <a:pPr indent="0" lvl="0" marL="0" marR="0" rtl="0" algn="just">
              <a:lnSpc>
                <a:spcPct val="115000"/>
              </a:lnSpc>
              <a:spcBef>
                <a:spcPts val="0"/>
              </a:spcBef>
              <a:spcAft>
                <a:spcPts val="0"/>
              </a:spcAft>
              <a:buNone/>
            </a:pPr>
            <a:r>
              <a:rPr lang="es-419"/>
              <a:t>Clasificación</a:t>
            </a:r>
            <a:r>
              <a:rPr lang="es-419"/>
              <a:t>:</a:t>
            </a:r>
            <a:endParaRPr/>
          </a:p>
          <a:p>
            <a:pPr indent="0" lvl="0" marL="0" marR="0" rtl="0" algn="just">
              <a:lnSpc>
                <a:spcPct val="115000"/>
              </a:lnSpc>
              <a:spcBef>
                <a:spcPts val="1200"/>
              </a:spcBef>
              <a:spcAft>
                <a:spcPts val="0"/>
              </a:spcAft>
              <a:buNone/>
            </a:pPr>
            <a:r>
              <a:rPr b="1" lang="es-419"/>
              <a:t>Según la administración de tareas</a:t>
            </a:r>
            <a:endParaRPr/>
          </a:p>
          <a:p>
            <a:pPr indent="-317500" lvl="1" marL="914400" marR="0" rtl="0" algn="just">
              <a:lnSpc>
                <a:spcPct val="115000"/>
              </a:lnSpc>
              <a:spcBef>
                <a:spcPts val="1200"/>
              </a:spcBef>
              <a:spcAft>
                <a:spcPts val="0"/>
              </a:spcAft>
              <a:buSzPts val="1400"/>
              <a:buAutoNum type="alphaLcPeriod"/>
            </a:pPr>
            <a:r>
              <a:rPr b="1" lang="es-419"/>
              <a:t>Monotarea</a:t>
            </a:r>
            <a:r>
              <a:rPr lang="es-419"/>
              <a:t>: este tipo de sistemas operativos son capaces de manejar un programa o realizar </a:t>
            </a:r>
            <a:r>
              <a:rPr lang="es-419">
                <a:highlight>
                  <a:srgbClr val="FFFF00"/>
                </a:highlight>
              </a:rPr>
              <a:t>una sola tarea a la vez</a:t>
            </a:r>
            <a:r>
              <a:rPr lang="es-419"/>
              <a:t>. Son los más antiguos. Por ejemplo, si el usuario está escaneando, la computadora no responderá a nuevas indicaciones ni comenzará un proceso nuevo.</a:t>
            </a:r>
            <a:endParaRPr/>
          </a:p>
          <a:p>
            <a:pPr indent="-317500" lvl="1" marL="914400" marR="0" rtl="0" algn="just">
              <a:lnSpc>
                <a:spcPct val="115000"/>
              </a:lnSpc>
              <a:spcBef>
                <a:spcPts val="0"/>
              </a:spcBef>
              <a:spcAft>
                <a:spcPts val="0"/>
              </a:spcAft>
              <a:buSzPts val="1400"/>
              <a:buAutoNum type="alphaLcPeriod"/>
            </a:pPr>
            <a:r>
              <a:rPr b="1" lang="es-419"/>
              <a:t>Multitarea</a:t>
            </a:r>
            <a:r>
              <a:rPr lang="es-419"/>
              <a:t>: esta característica es propia de los sistemas operativos más avanzados y permiten ejecutar </a:t>
            </a:r>
            <a:r>
              <a:rPr lang="es-419">
                <a:highlight>
                  <a:srgbClr val="FFFF00"/>
                </a:highlight>
              </a:rPr>
              <a:t>varios procesos a la vez</a:t>
            </a:r>
            <a:r>
              <a:rPr lang="es-419"/>
              <a:t>, desde uno o varios ordenadores, es decir que los pueden utilizar varios usuarios al mismo tiempo.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Sistemas Operativos</a:t>
            </a:r>
            <a:endParaRPr/>
          </a:p>
        </p:txBody>
      </p:sp>
      <p:sp>
        <p:nvSpPr>
          <p:cNvPr id="106" name="Google Shape;106;p21"/>
          <p:cNvSpPr txBox="1"/>
          <p:nvPr>
            <p:ph idx="1" type="body"/>
          </p:nvPr>
        </p:nvSpPr>
        <p:spPr>
          <a:xfrm>
            <a:off x="311700" y="1014550"/>
            <a:ext cx="8520600" cy="3185100"/>
          </a:xfrm>
          <a:prstGeom prst="rect">
            <a:avLst/>
          </a:prstGeom>
        </p:spPr>
        <p:txBody>
          <a:bodyPr anchorCtr="0" anchor="t" bIns="91425" lIns="91425" spcFirstLastPara="1" rIns="91425" wrap="square" tIns="91425">
            <a:normAutofit lnSpcReduction="10000"/>
          </a:bodyPr>
          <a:lstStyle/>
          <a:p>
            <a:pPr indent="0" lvl="0" marL="0" marR="0" rtl="0" algn="just">
              <a:lnSpc>
                <a:spcPct val="115000"/>
              </a:lnSpc>
              <a:spcBef>
                <a:spcPts val="0"/>
              </a:spcBef>
              <a:spcAft>
                <a:spcPts val="0"/>
              </a:spcAft>
              <a:buNone/>
            </a:pPr>
            <a:r>
              <a:rPr lang="es-419"/>
              <a:t>Clasificación:</a:t>
            </a:r>
            <a:endParaRPr/>
          </a:p>
          <a:p>
            <a:pPr indent="0" lvl="0" marL="0" marR="0" rtl="0" algn="just">
              <a:lnSpc>
                <a:spcPct val="115000"/>
              </a:lnSpc>
              <a:spcBef>
                <a:spcPts val="1200"/>
              </a:spcBef>
              <a:spcAft>
                <a:spcPts val="0"/>
              </a:spcAft>
              <a:buNone/>
            </a:pPr>
            <a:r>
              <a:rPr b="1" lang="es-419"/>
              <a:t>Según</a:t>
            </a:r>
            <a:r>
              <a:rPr b="1" lang="es-419"/>
              <a:t> la administración de usuarios</a:t>
            </a:r>
            <a:endParaRPr/>
          </a:p>
          <a:p>
            <a:pPr indent="-317500" lvl="1" marL="914400" marR="0" rtl="0" algn="just">
              <a:lnSpc>
                <a:spcPct val="115000"/>
              </a:lnSpc>
              <a:spcBef>
                <a:spcPts val="1200"/>
              </a:spcBef>
              <a:spcAft>
                <a:spcPts val="0"/>
              </a:spcAft>
              <a:buSzPts val="1400"/>
              <a:buAutoNum type="alphaLcPeriod"/>
            </a:pPr>
            <a:r>
              <a:rPr b="1" lang="es-419"/>
              <a:t>Monousuario</a:t>
            </a:r>
            <a:r>
              <a:rPr lang="es-419"/>
              <a:t>: Sólo pueden responder a </a:t>
            </a:r>
            <a:r>
              <a:rPr lang="es-419">
                <a:highlight>
                  <a:srgbClr val="FFFF00"/>
                </a:highlight>
              </a:rPr>
              <a:t>un usuario por vez</a:t>
            </a:r>
            <a:r>
              <a:rPr lang="es-419"/>
              <a:t>. De esta manera, cualquier usuario tiene acceso a los datos del sistema. Existe un único usuario que puede realizar cualquier tipo de operación.</a:t>
            </a:r>
            <a:endParaRPr/>
          </a:p>
          <a:p>
            <a:pPr indent="-317500" lvl="1" marL="914400" marR="0" rtl="0" algn="just">
              <a:lnSpc>
                <a:spcPct val="115000"/>
              </a:lnSpc>
              <a:spcBef>
                <a:spcPts val="0"/>
              </a:spcBef>
              <a:spcAft>
                <a:spcPts val="0"/>
              </a:spcAft>
              <a:buSzPts val="1400"/>
              <a:buAutoNum type="alphaLcPeriod"/>
            </a:pPr>
            <a:r>
              <a:rPr b="1" lang="es-419"/>
              <a:t>Multiusuario</a:t>
            </a:r>
            <a:r>
              <a:rPr lang="es-419"/>
              <a:t>: </a:t>
            </a:r>
            <a:r>
              <a:rPr lang="es-419">
                <a:highlight>
                  <a:srgbClr val="FFFF00"/>
                </a:highlight>
              </a:rPr>
              <a:t>varios usuarios</a:t>
            </a:r>
            <a:r>
              <a:rPr lang="es-419"/>
              <a:t> pueden acceder a sus servicios y procesamientos </a:t>
            </a:r>
            <a:r>
              <a:rPr lang="es-419">
                <a:highlight>
                  <a:srgbClr val="FFFF00"/>
                </a:highlight>
              </a:rPr>
              <a:t>al mismo tiempo</a:t>
            </a:r>
            <a:r>
              <a:rPr lang="es-419"/>
              <a:t>. De esta manera, satisfacen las necesidades de varios usuarios que estén utilizando los mismos recursos, ya sea memoria, programas, procesador, impresoras, scanners, entre otros.</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